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Lst>
  <p:notesMasterIdLst>
    <p:notesMasterId r:id="rId37"/>
  </p:notesMasterIdLst>
  <p:sldIdLst>
    <p:sldId id="326" r:id="rId2"/>
    <p:sldId id="257" r:id="rId3"/>
    <p:sldId id="394" r:id="rId4"/>
    <p:sldId id="392" r:id="rId5"/>
    <p:sldId id="442" r:id="rId6"/>
    <p:sldId id="444" r:id="rId7"/>
    <p:sldId id="387" r:id="rId8"/>
    <p:sldId id="388" r:id="rId9"/>
    <p:sldId id="389" r:id="rId10"/>
    <p:sldId id="397" r:id="rId11"/>
    <p:sldId id="404" r:id="rId12"/>
    <p:sldId id="409" r:id="rId13"/>
    <p:sldId id="406" r:id="rId14"/>
    <p:sldId id="400" r:id="rId15"/>
    <p:sldId id="402" r:id="rId16"/>
    <p:sldId id="259" r:id="rId17"/>
    <p:sldId id="260" r:id="rId18"/>
    <p:sldId id="445" r:id="rId19"/>
    <p:sldId id="403" r:id="rId20"/>
    <p:sldId id="420" r:id="rId21"/>
    <p:sldId id="424" r:id="rId22"/>
    <p:sldId id="452" r:id="rId23"/>
    <p:sldId id="455" r:id="rId24"/>
    <p:sldId id="417" r:id="rId25"/>
    <p:sldId id="412" r:id="rId26"/>
    <p:sldId id="451" r:id="rId27"/>
    <p:sldId id="456" r:id="rId28"/>
    <p:sldId id="446" r:id="rId29"/>
    <p:sldId id="447" r:id="rId30"/>
    <p:sldId id="276" r:id="rId31"/>
    <p:sldId id="454" r:id="rId32"/>
    <p:sldId id="457" r:id="rId33"/>
    <p:sldId id="439" r:id="rId34"/>
    <p:sldId id="396" r:id="rId35"/>
    <p:sldId id="393"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 initials="A" lastIdx="1" clrIdx="0">
    <p:extLst>
      <p:ext uri="{19B8F6BF-5375-455C-9EA6-DF929625EA0E}">
        <p15:presenceInfo xmlns:p15="http://schemas.microsoft.com/office/powerpoint/2012/main" userId="201e3206a1e841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66FF66"/>
    <a:srgbClr val="81C3FF"/>
    <a:srgbClr val="93C6FF"/>
    <a:srgbClr val="BEBEFE"/>
    <a:srgbClr val="97BA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56" autoAdjust="0"/>
    <p:restoredTop sz="91409" autoAdjust="0"/>
  </p:normalViewPr>
  <p:slideViewPr>
    <p:cSldViewPr>
      <p:cViewPr varScale="1">
        <p:scale>
          <a:sx n="67" d="100"/>
          <a:sy n="67" d="100"/>
        </p:scale>
        <p:origin x="62" y="3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926C2F-AF0A-46FB-8B79-F2A522CB5DD5}" type="datetimeFigureOut">
              <a:rPr lang="en-US" smtClean="0"/>
              <a:pPr/>
              <a:t>5/5/2022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E2A782-FDED-4C0B-B131-F60B73FF3A11}" type="slidenum">
              <a:rPr lang="en-IN" smtClean="0"/>
              <a:pPr/>
              <a:t>‹#›</a:t>
            </a:fld>
            <a:endParaRPr lang="en-IN"/>
          </a:p>
        </p:txBody>
      </p:sp>
    </p:spTree>
    <p:extLst>
      <p:ext uri="{BB962C8B-B14F-4D97-AF65-F5344CB8AC3E}">
        <p14:creationId xmlns:p14="http://schemas.microsoft.com/office/powerpoint/2010/main" val="1929917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325E952E-89EC-4B99-9EB6-4A6ABE4D7AD0}" type="slidenum">
              <a:rPr lang="en-US">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254338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E2A782-FDED-4C0B-B131-F60B73FF3A11}" type="slidenum">
              <a:rPr lang="en-IN" smtClean="0"/>
              <a:pPr/>
              <a:t>2</a:t>
            </a:fld>
            <a:endParaRPr lang="en-IN"/>
          </a:p>
        </p:txBody>
      </p:sp>
    </p:spTree>
    <p:extLst>
      <p:ext uri="{BB962C8B-B14F-4D97-AF65-F5344CB8AC3E}">
        <p14:creationId xmlns:p14="http://schemas.microsoft.com/office/powerpoint/2010/main" val="36150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E2A782-FDED-4C0B-B131-F60B73FF3A11}" type="slidenum">
              <a:rPr lang="en-IN" smtClean="0"/>
              <a:pPr/>
              <a:t>3</a:t>
            </a:fld>
            <a:endParaRPr lang="en-IN"/>
          </a:p>
        </p:txBody>
      </p:sp>
    </p:spTree>
    <p:extLst>
      <p:ext uri="{BB962C8B-B14F-4D97-AF65-F5344CB8AC3E}">
        <p14:creationId xmlns:p14="http://schemas.microsoft.com/office/powerpoint/2010/main" val="361506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E2A782-FDED-4C0B-B131-F60B73FF3A11}" type="slidenum">
              <a:rPr lang="en-IN" smtClean="0"/>
              <a:pPr/>
              <a:t>4</a:t>
            </a:fld>
            <a:endParaRPr lang="en-IN"/>
          </a:p>
        </p:txBody>
      </p:sp>
    </p:spTree>
    <p:extLst>
      <p:ext uri="{BB962C8B-B14F-4D97-AF65-F5344CB8AC3E}">
        <p14:creationId xmlns:p14="http://schemas.microsoft.com/office/powerpoint/2010/main" val="837480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E2A782-FDED-4C0B-B131-F60B73FF3A11}" type="slidenum">
              <a:rPr lang="en-IN" smtClean="0"/>
              <a:pPr/>
              <a:t>7</a:t>
            </a:fld>
            <a:endParaRPr lang="en-IN"/>
          </a:p>
        </p:txBody>
      </p:sp>
    </p:spTree>
    <p:extLst>
      <p:ext uri="{BB962C8B-B14F-4D97-AF65-F5344CB8AC3E}">
        <p14:creationId xmlns:p14="http://schemas.microsoft.com/office/powerpoint/2010/main" val="300392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E2A782-FDED-4C0B-B131-F60B73FF3A11}" type="slidenum">
              <a:rPr lang="en-IN" smtClean="0"/>
              <a:pPr/>
              <a:t>8</a:t>
            </a:fld>
            <a:endParaRPr lang="en-IN"/>
          </a:p>
        </p:txBody>
      </p:sp>
    </p:spTree>
    <p:extLst>
      <p:ext uri="{BB962C8B-B14F-4D97-AF65-F5344CB8AC3E}">
        <p14:creationId xmlns:p14="http://schemas.microsoft.com/office/powerpoint/2010/main" val="20504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E2A782-FDED-4C0B-B131-F60B73FF3A11}" type="slidenum">
              <a:rPr lang="en-IN" smtClean="0"/>
              <a:pPr/>
              <a:t>9</a:t>
            </a:fld>
            <a:endParaRPr lang="en-IN"/>
          </a:p>
        </p:txBody>
      </p:sp>
    </p:spTree>
    <p:extLst>
      <p:ext uri="{BB962C8B-B14F-4D97-AF65-F5344CB8AC3E}">
        <p14:creationId xmlns:p14="http://schemas.microsoft.com/office/powerpoint/2010/main" val="3407707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E2A782-FDED-4C0B-B131-F60B73FF3A11}" type="slidenum">
              <a:rPr lang="en-IN" smtClean="0"/>
              <a:pPr/>
              <a:t>34</a:t>
            </a:fld>
            <a:endParaRPr lang="en-IN"/>
          </a:p>
        </p:txBody>
      </p:sp>
    </p:spTree>
    <p:extLst>
      <p:ext uri="{BB962C8B-B14F-4D97-AF65-F5344CB8AC3E}">
        <p14:creationId xmlns:p14="http://schemas.microsoft.com/office/powerpoint/2010/main" val="3407707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9696-7374-8140-982B-1B7DA7CD851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037976D6-7485-31B1-F05B-4529AD5A555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7615326-99CF-249E-A7DB-0E450C76C644}"/>
              </a:ext>
            </a:extLst>
          </p:cNvPr>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a:extLst>
              <a:ext uri="{FF2B5EF4-FFF2-40B4-BE49-F238E27FC236}">
                <a16:creationId xmlns:a16="http://schemas.microsoft.com/office/drawing/2014/main" id="{990B91E5-1A2A-F891-F2F2-69346BC49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37F37-A25E-5BAD-D42E-BCA23843DD2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211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77E40-718C-FA82-263F-CE40C82E544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A7104B-6532-0DEA-80D2-872746F501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2F43FF-3B8C-B7E7-FF4D-56A2BFA80AC1}"/>
              </a:ext>
            </a:extLst>
          </p:cNvPr>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a:extLst>
              <a:ext uri="{FF2B5EF4-FFF2-40B4-BE49-F238E27FC236}">
                <a16:creationId xmlns:a16="http://schemas.microsoft.com/office/drawing/2014/main" id="{FA6F999D-62A3-8D55-275B-405C1DFA5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6C3D7-C92E-F4EC-CF6A-2F7557EA626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5425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1FFB47-C349-C8CE-A823-7665066B63F7}"/>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D4D45A-B64E-40B9-FF40-83187996837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C6E1E6-E90E-A426-D82B-F313FD506CFD}"/>
              </a:ext>
            </a:extLst>
          </p:cNvPr>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a:extLst>
              <a:ext uri="{FF2B5EF4-FFF2-40B4-BE49-F238E27FC236}">
                <a16:creationId xmlns:a16="http://schemas.microsoft.com/office/drawing/2014/main" id="{E0078009-AF23-2A55-DB23-49C905400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EF83D-9ACF-3351-5EA0-DBD5BC4DD5E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50922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5383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5CE-8584-2173-0B3F-D2D31AD4DC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D9D0E8-B8E3-D2E9-0D1F-9108EA3B04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C3A596-4FCB-A3FD-3E20-429FA5696726}"/>
              </a:ext>
            </a:extLst>
          </p:cNvPr>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a:extLst>
              <a:ext uri="{FF2B5EF4-FFF2-40B4-BE49-F238E27FC236}">
                <a16:creationId xmlns:a16="http://schemas.microsoft.com/office/drawing/2014/main" id="{288B73CC-2A8F-EA6B-82AD-3CD173309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BFEBA-E8BE-86E5-CF4D-C844EAAC2C8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11787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184E-391B-0359-587B-ACBB695BFF0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C0786BA-6015-DD52-F4A2-ED95B6249D1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51BB3C-1268-2C79-BEE7-E476DB7737C0}"/>
              </a:ext>
            </a:extLst>
          </p:cNvPr>
          <p:cNvSpPr>
            <a:spLocks noGrp="1"/>
          </p:cNvSpPr>
          <p:nvPr>
            <p:ph type="dt" sz="half" idx="10"/>
          </p:nvPr>
        </p:nvSpPr>
        <p:spPr/>
        <p:txBody>
          <a:bodyPr/>
          <a:lstStyle/>
          <a:p>
            <a:fld id="{1D8BD707-D9CF-40AE-B4C6-C98DA3205C09}" type="datetimeFigureOut">
              <a:rPr lang="en-US" smtClean="0"/>
              <a:pPr/>
              <a:t>5/5/2022</a:t>
            </a:fld>
            <a:endParaRPr lang="en-US"/>
          </a:p>
        </p:txBody>
      </p:sp>
      <p:sp>
        <p:nvSpPr>
          <p:cNvPr id="5" name="Footer Placeholder 4">
            <a:extLst>
              <a:ext uri="{FF2B5EF4-FFF2-40B4-BE49-F238E27FC236}">
                <a16:creationId xmlns:a16="http://schemas.microsoft.com/office/drawing/2014/main" id="{04B7823C-90B1-C51C-654D-3214793CF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BFE-4BD7-0A06-B182-49BF5F30B2B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274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EF53-81C8-05E5-DF7B-F4702A18E8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FE73F2-BA6C-B73B-DD9C-7514AFC1A50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04E6C17-E039-EBB7-03B5-34926FF279B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B8E3DC-1F06-A4AA-F474-BDA8B117A588}"/>
              </a:ext>
            </a:extLst>
          </p:cNvPr>
          <p:cNvSpPr>
            <a:spLocks noGrp="1"/>
          </p:cNvSpPr>
          <p:nvPr>
            <p:ph type="dt" sz="half" idx="10"/>
          </p:nvPr>
        </p:nvSpPr>
        <p:spPr/>
        <p:txBody>
          <a:bodyPr/>
          <a:lstStyle/>
          <a:p>
            <a:fld id="{1D8BD707-D9CF-40AE-B4C6-C98DA3205C09}" type="datetimeFigureOut">
              <a:rPr lang="en-US" smtClean="0"/>
              <a:pPr/>
              <a:t>5/5/2022</a:t>
            </a:fld>
            <a:endParaRPr lang="en-US"/>
          </a:p>
        </p:txBody>
      </p:sp>
      <p:sp>
        <p:nvSpPr>
          <p:cNvPr id="6" name="Footer Placeholder 5">
            <a:extLst>
              <a:ext uri="{FF2B5EF4-FFF2-40B4-BE49-F238E27FC236}">
                <a16:creationId xmlns:a16="http://schemas.microsoft.com/office/drawing/2014/main" id="{DA62E043-C14E-3B2B-5BF6-CDF84E3970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B521F-C3DA-0E65-868E-86A25739ED2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7724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CD5C-7693-AD14-28A7-10E4785D2DA9}"/>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7CBB8D-9C3B-2AE6-956F-22DDE852C24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3683AEE-3886-5506-C365-462F1C6B2018}"/>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6E2730-C634-AA62-D1B2-FCB37F8650C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90D0FB8-41DE-C2B3-4891-1AD6AA908DE7}"/>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3A71917-926B-9007-CB3B-ABF0D313655F}"/>
              </a:ext>
            </a:extLst>
          </p:cNvPr>
          <p:cNvSpPr>
            <a:spLocks noGrp="1"/>
          </p:cNvSpPr>
          <p:nvPr>
            <p:ph type="dt" sz="half" idx="10"/>
          </p:nvPr>
        </p:nvSpPr>
        <p:spPr/>
        <p:txBody>
          <a:bodyPr/>
          <a:lstStyle/>
          <a:p>
            <a:fld id="{1D8BD707-D9CF-40AE-B4C6-C98DA3205C09}" type="datetimeFigureOut">
              <a:rPr lang="en-US" smtClean="0"/>
              <a:pPr/>
              <a:t>5/5/2022</a:t>
            </a:fld>
            <a:endParaRPr lang="en-US"/>
          </a:p>
        </p:txBody>
      </p:sp>
      <p:sp>
        <p:nvSpPr>
          <p:cNvPr id="8" name="Footer Placeholder 7">
            <a:extLst>
              <a:ext uri="{FF2B5EF4-FFF2-40B4-BE49-F238E27FC236}">
                <a16:creationId xmlns:a16="http://schemas.microsoft.com/office/drawing/2014/main" id="{B96DC09A-67D4-B931-C84D-5D3EDF8964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D57888-8B1D-CD4C-F49F-79136A5CB2F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989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8B561-C8E3-373F-8564-478F6144B8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3884CF-94AF-1964-D10B-00C3DC1DF425}"/>
              </a:ext>
            </a:extLst>
          </p:cNvPr>
          <p:cNvSpPr>
            <a:spLocks noGrp="1"/>
          </p:cNvSpPr>
          <p:nvPr>
            <p:ph type="dt" sz="half" idx="10"/>
          </p:nvPr>
        </p:nvSpPr>
        <p:spPr/>
        <p:txBody>
          <a:bodyPr/>
          <a:lstStyle/>
          <a:p>
            <a:fld id="{1D8BD707-D9CF-40AE-B4C6-C98DA3205C09}" type="datetimeFigureOut">
              <a:rPr lang="en-US" smtClean="0"/>
              <a:pPr/>
              <a:t>5/5/2022</a:t>
            </a:fld>
            <a:endParaRPr lang="en-US"/>
          </a:p>
        </p:txBody>
      </p:sp>
      <p:sp>
        <p:nvSpPr>
          <p:cNvPr id="4" name="Footer Placeholder 3">
            <a:extLst>
              <a:ext uri="{FF2B5EF4-FFF2-40B4-BE49-F238E27FC236}">
                <a16:creationId xmlns:a16="http://schemas.microsoft.com/office/drawing/2014/main" id="{AA56BE4E-8990-BE00-7D98-4619A36F5B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6DB033-0B16-96A2-341E-0F731FE0264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2826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941465-054E-8184-AB19-F16E4A62A8FC}"/>
              </a:ext>
            </a:extLst>
          </p:cNvPr>
          <p:cNvSpPr>
            <a:spLocks noGrp="1"/>
          </p:cNvSpPr>
          <p:nvPr>
            <p:ph type="dt" sz="half" idx="10"/>
          </p:nvPr>
        </p:nvSpPr>
        <p:spPr/>
        <p:txBody>
          <a:bodyPr/>
          <a:lstStyle/>
          <a:p>
            <a:fld id="{1D8BD707-D9CF-40AE-B4C6-C98DA3205C09}" type="datetimeFigureOut">
              <a:rPr lang="en-US" smtClean="0"/>
              <a:pPr/>
              <a:t>5/5/2022</a:t>
            </a:fld>
            <a:endParaRPr lang="en-US"/>
          </a:p>
        </p:txBody>
      </p:sp>
      <p:sp>
        <p:nvSpPr>
          <p:cNvPr id="3" name="Footer Placeholder 2">
            <a:extLst>
              <a:ext uri="{FF2B5EF4-FFF2-40B4-BE49-F238E27FC236}">
                <a16:creationId xmlns:a16="http://schemas.microsoft.com/office/drawing/2014/main" id="{E1365323-4527-0A1E-F799-BAAF257936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EBDAE6-2F26-25DF-04CA-9C878294D9A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709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5ABA-3E0E-3B3B-917A-9F21153F711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C94A49E-4EE7-7CF8-7802-6D168662637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A11BAAE-1715-6B71-ABD1-0CB4FED4761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A078094-E97A-0E25-B985-1273756865BF}"/>
              </a:ext>
            </a:extLst>
          </p:cNvPr>
          <p:cNvSpPr>
            <a:spLocks noGrp="1"/>
          </p:cNvSpPr>
          <p:nvPr>
            <p:ph type="dt" sz="half" idx="10"/>
          </p:nvPr>
        </p:nvSpPr>
        <p:spPr/>
        <p:txBody>
          <a:bodyPr/>
          <a:lstStyle/>
          <a:p>
            <a:fld id="{1D8BD707-D9CF-40AE-B4C6-C98DA3205C09}" type="datetimeFigureOut">
              <a:rPr lang="en-US" smtClean="0"/>
              <a:pPr/>
              <a:t>5/5/2022</a:t>
            </a:fld>
            <a:endParaRPr lang="en-US"/>
          </a:p>
        </p:txBody>
      </p:sp>
      <p:sp>
        <p:nvSpPr>
          <p:cNvPr id="6" name="Footer Placeholder 5">
            <a:extLst>
              <a:ext uri="{FF2B5EF4-FFF2-40B4-BE49-F238E27FC236}">
                <a16:creationId xmlns:a16="http://schemas.microsoft.com/office/drawing/2014/main" id="{DEEB101E-B23E-A515-FE74-A6B9584795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E7D4D-9EC1-D2B7-8959-2E92C41B77E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8491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D5C2-52CF-E82A-C66A-2E74C692D1C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9658B33-980D-2164-C7DC-BFFD5248BF7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7B3E78AC-F1CE-7A1C-7A8E-10A2189C918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ACBD857-A140-D0E6-EA94-5030936D55C9}"/>
              </a:ext>
            </a:extLst>
          </p:cNvPr>
          <p:cNvSpPr>
            <a:spLocks noGrp="1"/>
          </p:cNvSpPr>
          <p:nvPr>
            <p:ph type="dt" sz="half" idx="10"/>
          </p:nvPr>
        </p:nvSpPr>
        <p:spPr/>
        <p:txBody>
          <a:bodyPr/>
          <a:lstStyle/>
          <a:p>
            <a:fld id="{1D8BD707-D9CF-40AE-B4C6-C98DA3205C09}" type="datetimeFigureOut">
              <a:rPr lang="en-US" smtClean="0"/>
              <a:pPr/>
              <a:t>5/5/2022</a:t>
            </a:fld>
            <a:endParaRPr lang="en-US"/>
          </a:p>
        </p:txBody>
      </p:sp>
      <p:sp>
        <p:nvSpPr>
          <p:cNvPr id="6" name="Footer Placeholder 5">
            <a:extLst>
              <a:ext uri="{FF2B5EF4-FFF2-40B4-BE49-F238E27FC236}">
                <a16:creationId xmlns:a16="http://schemas.microsoft.com/office/drawing/2014/main" id="{65064D39-075F-282D-BA68-11F391467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14303-0F09-6C69-426A-8852CF05750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14161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C8CB3E-025C-BA47-1299-22FD0BB6E18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1CA170-BEAA-B689-C006-CEA7A46A6BF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9EE393-C0DA-9ACA-1431-AE343EE4DEC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5/5/2022</a:t>
            </a:fld>
            <a:endParaRPr lang="en-US"/>
          </a:p>
        </p:txBody>
      </p:sp>
      <p:sp>
        <p:nvSpPr>
          <p:cNvPr id="5" name="Footer Placeholder 4">
            <a:extLst>
              <a:ext uri="{FF2B5EF4-FFF2-40B4-BE49-F238E27FC236}">
                <a16:creationId xmlns:a16="http://schemas.microsoft.com/office/drawing/2014/main" id="{180069FC-9C0A-21E6-DB87-3BDC9E05E3E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6AF4AB-88E2-8E44-4E59-EA3D652359E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5387695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I_unit" TargetMode="External"/><Relationship Id="rId2" Type="http://schemas.openxmlformats.org/officeDocument/2006/relationships/hyperlink" Target="https://en.wikipedia.org/wiki/Tau"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en.wikipedia.org/wiki/Pascal_(uni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2.xml"/><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author/37295095100"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9164" y="1361131"/>
            <a:ext cx="8191500" cy="1323439"/>
          </a:xfrm>
          <a:prstGeom prst="rect">
            <a:avLst/>
          </a:prstGeom>
          <a:noFill/>
        </p:spPr>
        <p:txBody>
          <a:bodyPr wrap="square">
            <a:spAutoFit/>
          </a:bodyPr>
          <a:lstStyle/>
          <a:p>
            <a:pPr algn="ctr" fontAlgn="base">
              <a:spcBef>
                <a:spcPct val="0"/>
              </a:spcBef>
              <a:spcAft>
                <a:spcPct val="0"/>
              </a:spcAft>
              <a:defRPr/>
            </a:pPr>
            <a:endParaRPr lang="en-US" sz="2000" dirty="0">
              <a:latin typeface="Times New Roman" pitchFamily="18" charset="0"/>
              <a:cs typeface="Times New Roman" pitchFamily="18" charset="0"/>
            </a:endParaRPr>
          </a:p>
          <a:p>
            <a:pPr algn="ctr" fontAlgn="base">
              <a:spcBef>
                <a:spcPct val="0"/>
              </a:spcBef>
              <a:spcAft>
                <a:spcPct val="0"/>
              </a:spcAft>
              <a:defRPr/>
            </a:pPr>
            <a:r>
              <a:rPr lang="en-US" sz="2000" dirty="0">
                <a:latin typeface="Times New Roman" pitchFamily="18" charset="0"/>
                <a:cs typeface="Times New Roman" pitchFamily="18" charset="0"/>
              </a:rPr>
              <a:t>A </a:t>
            </a:r>
          </a:p>
          <a:p>
            <a:pPr algn="ctr" fontAlgn="base">
              <a:spcBef>
                <a:spcPct val="0"/>
              </a:spcBef>
              <a:spcAft>
                <a:spcPct val="0"/>
              </a:spcAft>
              <a:defRPr/>
            </a:pPr>
            <a:r>
              <a:rPr lang="en-US" sz="2000" dirty="0">
                <a:latin typeface="Times New Roman" pitchFamily="18" charset="0"/>
                <a:cs typeface="Times New Roman" pitchFamily="18" charset="0"/>
              </a:rPr>
              <a:t>Presentation </a:t>
            </a:r>
          </a:p>
          <a:p>
            <a:pPr algn="ctr" fontAlgn="base">
              <a:spcBef>
                <a:spcPct val="0"/>
              </a:spcBef>
              <a:spcAft>
                <a:spcPct val="0"/>
              </a:spcAft>
              <a:defRPr/>
            </a:pPr>
            <a:r>
              <a:rPr lang="en-US" sz="2000" dirty="0">
                <a:latin typeface="Times New Roman" pitchFamily="18" charset="0"/>
                <a:cs typeface="Times New Roman" pitchFamily="18" charset="0"/>
              </a:rPr>
              <a:t>on</a:t>
            </a:r>
          </a:p>
        </p:txBody>
      </p:sp>
      <p:sp>
        <p:nvSpPr>
          <p:cNvPr id="6147" name="TextBox 11"/>
          <p:cNvSpPr txBox="1">
            <a:spLocks noChangeArrowheads="1"/>
          </p:cNvSpPr>
          <p:nvPr/>
        </p:nvSpPr>
        <p:spPr bwMode="auto">
          <a:xfrm>
            <a:off x="8164" y="2760161"/>
            <a:ext cx="8953500" cy="707886"/>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r>
              <a:rPr lang="en-US" sz="2000" b="1" dirty="0">
                <a:solidFill>
                  <a:srgbClr val="002060"/>
                </a:solidFill>
                <a:latin typeface="Times New Roman" pitchFamily="18" charset="0"/>
                <a:cs typeface="Times New Roman" pitchFamily="18" charset="0"/>
              </a:rPr>
              <a:t>“DEVELOPMENT OF STRIP CUTTING MACHINE USING REVERSE ENGINEERING”</a:t>
            </a:r>
          </a:p>
        </p:txBody>
      </p:sp>
      <p:sp>
        <p:nvSpPr>
          <p:cNvPr id="13" name="TextBox 12"/>
          <p:cNvSpPr txBox="1"/>
          <p:nvPr/>
        </p:nvSpPr>
        <p:spPr>
          <a:xfrm>
            <a:off x="-87086" y="1165164"/>
            <a:ext cx="9144000" cy="369332"/>
          </a:xfrm>
          <a:prstGeom prst="rect">
            <a:avLst/>
          </a:prstGeom>
          <a:noFill/>
        </p:spPr>
        <p:txBody>
          <a:bodyPr>
            <a:spAutoFit/>
          </a:bodyPr>
          <a:lstStyle/>
          <a:p>
            <a:pPr algn="ctr" fontAlgn="base">
              <a:spcBef>
                <a:spcPct val="0"/>
              </a:spcBef>
              <a:spcAft>
                <a:spcPct val="0"/>
              </a:spcAft>
              <a:defRPr/>
            </a:pPr>
            <a:r>
              <a:rPr lang="en-US" dirty="0">
                <a:latin typeface="Times New Roman" pitchFamily="18" charset="0"/>
                <a:cs typeface="Times New Roman" pitchFamily="18" charset="0"/>
              </a:rPr>
              <a:t>Department of Mechanical Engineering</a:t>
            </a:r>
            <a:r>
              <a:rPr lang="en-US" dirty="0">
                <a:solidFill>
                  <a:srgbClr val="000000">
                    <a:lumMod val="75000"/>
                    <a:lumOff val="25000"/>
                  </a:srgbClr>
                </a:solidFill>
                <a:latin typeface="Times New Roman" pitchFamily="18" charset="0"/>
                <a:cs typeface="Times New Roman" pitchFamily="18" charset="0"/>
              </a:rPr>
              <a:t>,</a:t>
            </a:r>
          </a:p>
        </p:txBody>
      </p:sp>
      <p:sp>
        <p:nvSpPr>
          <p:cNvPr id="6149" name="TextBox 13"/>
          <p:cNvSpPr txBox="1">
            <a:spLocks noChangeArrowheads="1"/>
          </p:cNvSpPr>
          <p:nvPr/>
        </p:nvSpPr>
        <p:spPr bwMode="auto">
          <a:xfrm>
            <a:off x="619125" y="4495800"/>
            <a:ext cx="3952875" cy="1754326"/>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u="sng" dirty="0">
                <a:solidFill>
                  <a:srgbClr val="000000"/>
                </a:solidFill>
                <a:latin typeface="Times New Roman" pitchFamily="18" charset="0"/>
                <a:cs typeface="Times New Roman" pitchFamily="18" charset="0"/>
              </a:rPr>
              <a:t>Presented By:</a:t>
            </a:r>
          </a:p>
          <a:p>
            <a:pPr eaLnBrk="1" fontAlgn="base" hangingPunct="1">
              <a:spcBef>
                <a:spcPct val="0"/>
              </a:spcBef>
              <a:spcAft>
                <a:spcPct val="0"/>
              </a:spcAft>
            </a:pPr>
            <a:r>
              <a:rPr lang="en-US" b="1" dirty="0">
                <a:solidFill>
                  <a:srgbClr val="C00000"/>
                </a:solidFill>
                <a:latin typeface="Times New Roman" pitchFamily="18" charset="0"/>
                <a:cs typeface="Times New Roman" pitchFamily="18" charset="0"/>
              </a:rPr>
              <a:t>1) AMAN BADDELA     403</a:t>
            </a:r>
          </a:p>
          <a:p>
            <a:pPr eaLnBrk="1" fontAlgn="base" hangingPunct="1">
              <a:spcBef>
                <a:spcPct val="0"/>
              </a:spcBef>
              <a:spcAft>
                <a:spcPct val="0"/>
              </a:spcAft>
            </a:pPr>
            <a:r>
              <a:rPr lang="en-US" b="1" dirty="0">
                <a:solidFill>
                  <a:srgbClr val="C00000"/>
                </a:solidFill>
                <a:latin typeface="Times New Roman" pitchFamily="18" charset="0"/>
                <a:cs typeface="Times New Roman" pitchFamily="18" charset="0"/>
              </a:rPr>
              <a:t>2) TEJAS BHAGAT       405</a:t>
            </a:r>
          </a:p>
          <a:p>
            <a:pPr eaLnBrk="1" fontAlgn="base" hangingPunct="1">
              <a:spcBef>
                <a:spcPct val="0"/>
              </a:spcBef>
              <a:spcAft>
                <a:spcPct val="0"/>
              </a:spcAft>
            </a:pPr>
            <a:r>
              <a:rPr lang="en-US" b="1" dirty="0">
                <a:solidFill>
                  <a:srgbClr val="C00000"/>
                </a:solidFill>
                <a:latin typeface="Times New Roman" pitchFamily="18" charset="0"/>
                <a:cs typeface="Times New Roman" pitchFamily="18" charset="0"/>
              </a:rPr>
              <a:t>3) PRATHAM </a:t>
            </a:r>
            <a:r>
              <a:rPr lang="en-US" b="1" dirty="0" err="1">
                <a:solidFill>
                  <a:srgbClr val="C00000"/>
                </a:solidFill>
                <a:latin typeface="Times New Roman" pitchFamily="18" charset="0"/>
                <a:cs typeface="Times New Roman" pitchFamily="18" charset="0"/>
              </a:rPr>
              <a:t>GURAV</a:t>
            </a:r>
            <a:r>
              <a:rPr lang="en-US" b="1" dirty="0">
                <a:solidFill>
                  <a:srgbClr val="C00000"/>
                </a:solidFill>
                <a:latin typeface="Times New Roman" pitchFamily="18" charset="0"/>
                <a:cs typeface="Times New Roman" pitchFamily="18" charset="0"/>
              </a:rPr>
              <a:t>  418</a:t>
            </a:r>
          </a:p>
          <a:p>
            <a:pPr eaLnBrk="1" fontAlgn="base" hangingPunct="1">
              <a:spcBef>
                <a:spcPct val="0"/>
              </a:spcBef>
              <a:spcAft>
                <a:spcPct val="0"/>
              </a:spcAft>
            </a:pPr>
            <a:r>
              <a:rPr lang="en-US" b="1" dirty="0">
                <a:solidFill>
                  <a:srgbClr val="C00000"/>
                </a:solidFill>
                <a:latin typeface="Times New Roman" pitchFamily="18" charset="0"/>
                <a:cs typeface="Times New Roman" pitchFamily="18" charset="0"/>
              </a:rPr>
              <a:t>4) PRANAY </a:t>
            </a:r>
            <a:r>
              <a:rPr lang="en-US" b="1" dirty="0" err="1">
                <a:solidFill>
                  <a:srgbClr val="C00000"/>
                </a:solidFill>
                <a:latin typeface="Times New Roman" pitchFamily="18" charset="0"/>
                <a:cs typeface="Times New Roman" pitchFamily="18" charset="0"/>
              </a:rPr>
              <a:t>KATKE</a:t>
            </a:r>
            <a:r>
              <a:rPr lang="en-US" b="1" dirty="0">
                <a:solidFill>
                  <a:srgbClr val="C00000"/>
                </a:solidFill>
                <a:latin typeface="Times New Roman" pitchFamily="18" charset="0"/>
                <a:cs typeface="Times New Roman" pitchFamily="18" charset="0"/>
              </a:rPr>
              <a:t>      426  </a:t>
            </a:r>
          </a:p>
          <a:p>
            <a:pPr eaLnBrk="1" fontAlgn="base" hangingPunct="1">
              <a:spcBef>
                <a:spcPct val="0"/>
              </a:spcBef>
              <a:spcAft>
                <a:spcPct val="0"/>
              </a:spcAft>
            </a:pPr>
            <a:endParaRPr lang="en-US" b="1" dirty="0">
              <a:solidFill>
                <a:srgbClr val="000000"/>
              </a:solidFill>
              <a:latin typeface="Times New Roman" pitchFamily="18" charset="0"/>
              <a:cs typeface="Times New Roman" pitchFamily="18" charset="0"/>
            </a:endParaRPr>
          </a:p>
        </p:txBody>
      </p:sp>
      <p:sp>
        <p:nvSpPr>
          <p:cNvPr id="6150" name="TextBox 14"/>
          <p:cNvSpPr txBox="1">
            <a:spLocks noChangeArrowheads="1"/>
          </p:cNvSpPr>
          <p:nvPr/>
        </p:nvSpPr>
        <p:spPr bwMode="auto">
          <a:xfrm>
            <a:off x="5274204" y="4348152"/>
            <a:ext cx="3581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spcBef>
                <a:spcPct val="0"/>
              </a:spcBef>
              <a:spcAft>
                <a:spcPct val="0"/>
              </a:spcAft>
            </a:pPr>
            <a:endParaRPr lang="en-US" dirty="0">
              <a:solidFill>
                <a:srgbClr val="000000"/>
              </a:solidFill>
              <a:latin typeface="Times New Roman" pitchFamily="18" charset="0"/>
              <a:cs typeface="Times New Roman" pitchFamily="18" charset="0"/>
            </a:endParaRPr>
          </a:p>
          <a:p>
            <a:pPr algn="ctr" eaLnBrk="1" fontAlgn="base" hangingPunct="1">
              <a:spcBef>
                <a:spcPct val="0"/>
              </a:spcBef>
              <a:spcAft>
                <a:spcPct val="0"/>
              </a:spcAft>
            </a:pPr>
            <a:r>
              <a:rPr lang="en-US" u="sng" dirty="0">
                <a:solidFill>
                  <a:srgbClr val="000000"/>
                </a:solidFill>
                <a:latin typeface="Times New Roman" pitchFamily="18" charset="0"/>
                <a:cs typeface="Times New Roman" pitchFamily="18" charset="0"/>
              </a:rPr>
              <a:t>Mini Project Guide</a:t>
            </a:r>
          </a:p>
          <a:p>
            <a:pPr algn="ctr" eaLnBrk="1" fontAlgn="base" hangingPunct="1">
              <a:spcBef>
                <a:spcPct val="0"/>
              </a:spcBef>
              <a:spcAft>
                <a:spcPct val="0"/>
              </a:spcAft>
            </a:pPr>
            <a:r>
              <a:rPr lang="en-US" b="1" dirty="0">
                <a:solidFill>
                  <a:srgbClr val="000000"/>
                </a:solidFill>
                <a:latin typeface="Times New Roman" pitchFamily="18" charset="0"/>
                <a:cs typeface="Times New Roman" pitchFamily="18" charset="0"/>
              </a:rPr>
              <a:t>Prof. A.L. </a:t>
            </a:r>
            <a:r>
              <a:rPr lang="en-US" b="1" dirty="0" err="1">
                <a:solidFill>
                  <a:srgbClr val="000000"/>
                </a:solidFill>
                <a:latin typeface="Times New Roman" pitchFamily="18" charset="0"/>
                <a:cs typeface="Times New Roman" pitchFamily="18" charset="0"/>
              </a:rPr>
              <a:t>MANGRULKAR</a:t>
            </a:r>
            <a:endParaRPr lang="en-US" b="1" dirty="0">
              <a:solidFill>
                <a:srgbClr val="000000"/>
              </a:solidFill>
              <a:latin typeface="Times New Roman" pitchFamily="18" charset="0"/>
              <a:cs typeface="Times New Roman" pitchFamily="18" charset="0"/>
            </a:endParaRPr>
          </a:p>
          <a:p>
            <a:pPr algn="ctr" eaLnBrk="1" fontAlgn="base" hangingPunct="1">
              <a:spcBef>
                <a:spcPct val="0"/>
              </a:spcBef>
              <a:spcAft>
                <a:spcPct val="0"/>
              </a:spcAft>
            </a:pPr>
            <a:endParaRPr lang="en-US" b="1" dirty="0">
              <a:solidFill>
                <a:srgbClr val="000000"/>
              </a:solidFill>
              <a:latin typeface="Times New Roman" pitchFamily="18" charset="0"/>
              <a:cs typeface="Times New Roman" pitchFamily="18" charset="0"/>
            </a:endParaRPr>
          </a:p>
        </p:txBody>
      </p:sp>
      <p:sp>
        <p:nvSpPr>
          <p:cNvPr id="16" name="Date Placeholder 6"/>
          <p:cNvSpPr>
            <a:spLocks noGrp="1"/>
          </p:cNvSpPr>
          <p:nvPr>
            <p:ph type="dt" sz="half" idx="10"/>
          </p:nvPr>
        </p:nvSpPr>
        <p:spPr>
          <a:xfrm>
            <a:off x="6248400" y="6492875"/>
            <a:ext cx="2598737" cy="365125"/>
          </a:xfrm>
        </p:spPr>
        <p:txBody>
          <a:bodyPr/>
          <a:lstStyle/>
          <a:p>
            <a:pPr>
              <a:defRPr/>
            </a:pPr>
            <a:fld id="{AC7962C1-8443-404A-89B5-8CA893836C47}" type="datetime2">
              <a:rPr lang="en-US" smtClean="0">
                <a:solidFill>
                  <a:srgbClr val="000000">
                    <a:lumMod val="75000"/>
                    <a:lumOff val="25000"/>
                  </a:srgbClr>
                </a:solidFill>
                <a:latin typeface="Times New Roman" pitchFamily="18" charset="0"/>
                <a:cs typeface="Times New Roman" pitchFamily="18" charset="0"/>
              </a:rPr>
              <a:pPr>
                <a:defRPr/>
              </a:pPr>
              <a:t>Thursday, May 5, 2022</a:t>
            </a:fld>
            <a:endParaRPr lang="en-US" dirty="0">
              <a:solidFill>
                <a:srgbClr val="000000">
                  <a:lumMod val="75000"/>
                  <a:lumOff val="25000"/>
                </a:srgbClr>
              </a:solidFill>
              <a:latin typeface="Times New Roman" pitchFamily="18" charset="0"/>
              <a:cs typeface="Times New Roman" pitchFamily="18" charset="0"/>
            </a:endParaRPr>
          </a:p>
        </p:txBody>
      </p:sp>
      <p:pic>
        <p:nvPicPr>
          <p:cNvPr id="10" name="Picture 9" descr="C:\Documents and Settings\any\Desktop\MCT Logo\RGIT Logo 01 A.jpg"/>
          <p:cNvPicPr/>
          <p:nvPr/>
        </p:nvPicPr>
        <p:blipFill>
          <a:blip r:embed="rId3" cstate="print"/>
          <a:srcRect/>
          <a:stretch>
            <a:fillRect/>
          </a:stretch>
        </p:blipFill>
        <p:spPr bwMode="auto">
          <a:xfrm>
            <a:off x="1066800" y="170056"/>
            <a:ext cx="6629400" cy="926523"/>
          </a:xfrm>
          <a:prstGeom prst="rect">
            <a:avLst/>
          </a:prstGeom>
          <a:noFill/>
          <a:ln w="9525">
            <a:noFill/>
            <a:miter lim="800000"/>
            <a:headEnd/>
            <a:tailEnd/>
          </a:ln>
        </p:spPr>
      </p:pic>
    </p:spTree>
    <p:extLst>
      <p:ext uri="{BB962C8B-B14F-4D97-AF65-F5344CB8AC3E}">
        <p14:creationId xmlns:p14="http://schemas.microsoft.com/office/powerpoint/2010/main" val="35191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C468B-C845-4D7F-A5BE-CC8A37C906A2}"/>
              </a:ext>
            </a:extLst>
          </p:cNvPr>
          <p:cNvPicPr>
            <a:picLocks noChangeAspect="1"/>
          </p:cNvPicPr>
          <p:nvPr/>
        </p:nvPicPr>
        <p:blipFill>
          <a:blip r:embed="rId2"/>
          <a:stretch>
            <a:fillRect/>
          </a:stretch>
        </p:blipFill>
        <p:spPr>
          <a:xfrm>
            <a:off x="1104900" y="304800"/>
            <a:ext cx="6934200" cy="666750"/>
          </a:xfrm>
          <a:prstGeom prst="rect">
            <a:avLst/>
          </a:prstGeom>
        </p:spPr>
      </p:pic>
      <p:pic>
        <p:nvPicPr>
          <p:cNvPr id="6" name="Picture 5">
            <a:extLst>
              <a:ext uri="{FF2B5EF4-FFF2-40B4-BE49-F238E27FC236}">
                <a16:creationId xmlns:a16="http://schemas.microsoft.com/office/drawing/2014/main" id="{0538F2AA-07D5-45A7-AF27-025C30B752FB}"/>
              </a:ext>
            </a:extLst>
          </p:cNvPr>
          <p:cNvPicPr>
            <a:picLocks noChangeAspect="1"/>
          </p:cNvPicPr>
          <p:nvPr/>
        </p:nvPicPr>
        <p:blipFill>
          <a:blip r:embed="rId3"/>
          <a:stretch>
            <a:fillRect/>
          </a:stretch>
        </p:blipFill>
        <p:spPr>
          <a:xfrm>
            <a:off x="1198371" y="1168146"/>
            <a:ext cx="3174212" cy="2565232"/>
          </a:xfrm>
          <a:prstGeom prst="rect">
            <a:avLst/>
          </a:prstGeom>
        </p:spPr>
      </p:pic>
      <p:pic>
        <p:nvPicPr>
          <p:cNvPr id="8" name="Picture 7">
            <a:extLst>
              <a:ext uri="{FF2B5EF4-FFF2-40B4-BE49-F238E27FC236}">
                <a16:creationId xmlns:a16="http://schemas.microsoft.com/office/drawing/2014/main" id="{DE15EF0A-90B6-475E-B35C-B52F42C88BC2}"/>
              </a:ext>
            </a:extLst>
          </p:cNvPr>
          <p:cNvPicPr>
            <a:picLocks noChangeAspect="1"/>
          </p:cNvPicPr>
          <p:nvPr/>
        </p:nvPicPr>
        <p:blipFill>
          <a:blip r:embed="rId4"/>
          <a:stretch>
            <a:fillRect/>
          </a:stretch>
        </p:blipFill>
        <p:spPr>
          <a:xfrm>
            <a:off x="4864888" y="2146384"/>
            <a:ext cx="3174212" cy="2565232"/>
          </a:xfrm>
          <a:prstGeom prst="rect">
            <a:avLst/>
          </a:prstGeom>
        </p:spPr>
      </p:pic>
      <p:pic>
        <p:nvPicPr>
          <p:cNvPr id="10" name="Picture 9">
            <a:extLst>
              <a:ext uri="{FF2B5EF4-FFF2-40B4-BE49-F238E27FC236}">
                <a16:creationId xmlns:a16="http://schemas.microsoft.com/office/drawing/2014/main" id="{953CFF35-A869-4F5F-B268-AEEC30B37346}"/>
              </a:ext>
            </a:extLst>
          </p:cNvPr>
          <p:cNvPicPr>
            <a:picLocks noChangeAspect="1"/>
          </p:cNvPicPr>
          <p:nvPr/>
        </p:nvPicPr>
        <p:blipFill>
          <a:blip r:embed="rId5"/>
          <a:stretch>
            <a:fillRect/>
          </a:stretch>
        </p:blipFill>
        <p:spPr>
          <a:xfrm>
            <a:off x="1378333" y="3929974"/>
            <a:ext cx="3174212" cy="2723140"/>
          </a:xfrm>
          <a:prstGeom prst="rect">
            <a:avLst/>
          </a:prstGeom>
        </p:spPr>
      </p:pic>
    </p:spTree>
    <p:extLst>
      <p:ext uri="{BB962C8B-B14F-4D97-AF65-F5344CB8AC3E}">
        <p14:creationId xmlns:p14="http://schemas.microsoft.com/office/powerpoint/2010/main" val="424127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8715-47C9-465A-9314-6F2C37FA6013}"/>
              </a:ext>
            </a:extLst>
          </p:cNvPr>
          <p:cNvSpPr>
            <a:spLocks noGrp="1"/>
          </p:cNvSpPr>
          <p:nvPr>
            <p:ph type="title"/>
          </p:nvPr>
        </p:nvSpPr>
        <p:spPr>
          <a:xfrm>
            <a:off x="457200" y="274638"/>
            <a:ext cx="8229600" cy="639762"/>
          </a:xfrm>
        </p:spPr>
        <p:txBody>
          <a:bodyPr>
            <a:normAutofit/>
          </a:bodyPr>
          <a:lstStyle/>
          <a:p>
            <a:r>
              <a:rPr lang="en-IN" sz="2800" b="1" u="sng" dirty="0">
                <a:latin typeface="Algerian" panose="04020705040A02060702" pitchFamily="82" charset="0"/>
              </a:rPr>
              <a:t>WORKING PRINCIPLE</a:t>
            </a:r>
          </a:p>
        </p:txBody>
      </p:sp>
      <p:sp>
        <p:nvSpPr>
          <p:cNvPr id="4" name="Rectangle 3">
            <a:extLst>
              <a:ext uri="{FF2B5EF4-FFF2-40B4-BE49-F238E27FC236}">
                <a16:creationId xmlns:a16="http://schemas.microsoft.com/office/drawing/2014/main" id="{B353411D-CEAE-4E9E-9923-79EF02ED9F2E}"/>
              </a:ext>
            </a:extLst>
          </p:cNvPr>
          <p:cNvSpPr/>
          <p:nvPr/>
        </p:nvSpPr>
        <p:spPr>
          <a:xfrm>
            <a:off x="601133" y="971014"/>
            <a:ext cx="3666067" cy="6555641"/>
          </a:xfrm>
          <a:prstGeom prst="rect">
            <a:avLst/>
          </a:prstGeom>
          <a:noFill/>
        </p:spPr>
        <p:txBody>
          <a:bodyPr wrap="square" lIns="91440" tIns="45720" rIns="91440" bIns="45720">
            <a:spAutoFit/>
          </a:bodyPr>
          <a:lstStyle/>
          <a:p>
            <a:r>
              <a:rPr lang="en-US" sz="2400" b="0" u="sng" cap="none" spc="0" dirty="0">
                <a:ln w="0"/>
                <a:solidFill>
                  <a:schemeClr val="tx1"/>
                </a:solidFill>
              </a:rPr>
              <a:t>SHEAR STRESS</a:t>
            </a:r>
          </a:p>
          <a:p>
            <a:r>
              <a:rPr lang="en-US" sz="2400" b="0" cap="none" spc="0" dirty="0">
                <a:ln w="0"/>
                <a:solidFill>
                  <a:srgbClr val="FF0000"/>
                </a:solidFill>
              </a:rPr>
              <a:t>Shear stress is the component of stress coplanar with a material cross section. It arises from the shear force, the component of force vector parallel to the material cross section. Normal stress, on the other hand, arises from the force vector component perpendicular to the material cross section on which it acts.</a:t>
            </a:r>
          </a:p>
          <a:p>
            <a:pPr marL="457200" indent="-457200">
              <a:buFont typeface="Arial" panose="020B0604020202020204" pitchFamily="34" charset="0"/>
              <a:buChar char="•"/>
            </a:pPr>
            <a:endParaRPr lang="en-US" sz="2800" b="0" cap="none" spc="0" dirty="0">
              <a:ln w="0"/>
              <a:solidFill>
                <a:srgbClr val="FF0000"/>
              </a:solidFill>
              <a:effectLst>
                <a:outerShdw blurRad="38100" dist="19050" dir="2700000" algn="tl" rotWithShape="0">
                  <a:schemeClr val="dk1">
                    <a:alpha val="40000"/>
                  </a:schemeClr>
                </a:outerShdw>
              </a:effectLst>
            </a:endParaRPr>
          </a:p>
          <a:p>
            <a:endParaRPr lang="en-US" sz="2800" b="0" cap="none" spc="0" dirty="0">
              <a:ln w="0"/>
              <a:solidFill>
                <a:schemeClr val="tx1"/>
              </a:solidFill>
              <a:effectLst>
                <a:outerShdw blurRad="38100" dist="19050" dir="2700000" algn="tl" rotWithShape="0">
                  <a:schemeClr val="dk1">
                    <a:alpha val="40000"/>
                  </a:schemeClr>
                </a:outerShdw>
              </a:effectLst>
            </a:endParaRPr>
          </a:p>
          <a:p>
            <a:endParaRPr lang="en-US" sz="2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CA594FAF-13F9-4465-BC55-F188A2BABAE1}"/>
              </a:ext>
            </a:extLst>
          </p:cNvPr>
          <p:cNvGraphicFramePr>
            <a:graphicFrameLocks noGrp="1"/>
          </p:cNvGraphicFramePr>
          <p:nvPr>
            <p:extLst>
              <p:ext uri="{D42A27DB-BD31-4B8C-83A1-F6EECF244321}">
                <p14:modId xmlns:p14="http://schemas.microsoft.com/office/powerpoint/2010/main" val="2716689339"/>
              </p:ext>
            </p:extLst>
          </p:nvPr>
        </p:nvGraphicFramePr>
        <p:xfrm>
          <a:off x="4343400" y="5415280"/>
          <a:ext cx="4800600" cy="1358174"/>
        </p:xfrm>
        <a:graphic>
          <a:graphicData uri="http://schemas.openxmlformats.org/drawingml/2006/table">
            <a:tbl>
              <a:tblPr/>
              <a:tblGrid>
                <a:gridCol w="2400300">
                  <a:extLst>
                    <a:ext uri="{9D8B030D-6E8A-4147-A177-3AD203B41FA5}">
                      <a16:colId xmlns:a16="http://schemas.microsoft.com/office/drawing/2014/main" val="2612470795"/>
                    </a:ext>
                  </a:extLst>
                </a:gridCol>
                <a:gridCol w="2400300">
                  <a:extLst>
                    <a:ext uri="{9D8B030D-6E8A-4147-A177-3AD203B41FA5}">
                      <a16:colId xmlns:a16="http://schemas.microsoft.com/office/drawing/2014/main" val="1974370047"/>
                    </a:ext>
                  </a:extLst>
                </a:gridCol>
              </a:tblGrid>
              <a:tr h="436880">
                <a:tc>
                  <a:txBody>
                    <a:bodyPr/>
                    <a:lstStyle/>
                    <a:p>
                      <a:pPr algn="l" fontAlgn="t"/>
                      <a:r>
                        <a:rPr lang="en-IN" b="1" dirty="0">
                          <a:effectLst/>
                        </a:rPr>
                        <a:t>Common symbols</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l-GR" i="1" u="none" strike="noStrike" dirty="0">
                          <a:solidFill>
                            <a:schemeClr val="tx1"/>
                          </a:solidFill>
                          <a:effectLst/>
                          <a:latin typeface="Nimbus Roman No9 L"/>
                          <a:hlinkClick r:id="rId2" tooltip="Tau">
                            <a:extLst>
                              <a:ext uri="{A12FA001-AC4F-418D-AE19-62706E023703}">
                                <ahyp:hlinkClr xmlns:ahyp="http://schemas.microsoft.com/office/drawing/2018/hyperlinkcolor" val="tx"/>
                              </a:ext>
                            </a:extLst>
                          </a:hlinkClick>
                        </a:rPr>
                        <a:t>τ</a:t>
                      </a:r>
                      <a:endParaRPr lang="el-GR"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17701472"/>
                  </a:ext>
                </a:extLst>
              </a:tr>
              <a:tr h="249646">
                <a:tc>
                  <a:txBody>
                    <a:bodyPr/>
                    <a:lstStyle/>
                    <a:p>
                      <a:pPr algn="l" fontAlgn="t"/>
                      <a:r>
                        <a:rPr lang="en-IN" b="1" u="none" strike="noStrike" dirty="0">
                          <a:solidFill>
                            <a:schemeClr val="tx1"/>
                          </a:solidFill>
                          <a:effectLst/>
                          <a:hlinkClick r:id="rId3" tooltip="SI unit">
                            <a:extLst>
                              <a:ext uri="{A12FA001-AC4F-418D-AE19-62706E023703}">
                                <ahyp:hlinkClr xmlns:ahyp="http://schemas.microsoft.com/office/drawing/2018/hyperlinkcolor" val="tx"/>
                              </a:ext>
                            </a:extLst>
                          </a:hlinkClick>
                        </a:rPr>
                        <a:t>SI unit</a:t>
                      </a:r>
                      <a:endParaRPr lang="en-IN" b="1" u="none"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IN" u="none" strike="noStrike" dirty="0">
                          <a:solidFill>
                            <a:schemeClr val="tx1"/>
                          </a:solidFill>
                          <a:effectLst/>
                          <a:hlinkClick r:id="rId4" tooltip="Pascal (unit)">
                            <a:extLst>
                              <a:ext uri="{A12FA001-AC4F-418D-AE19-62706E023703}">
                                <ahyp:hlinkClr xmlns:ahyp="http://schemas.microsoft.com/office/drawing/2018/hyperlinkcolor" val="tx"/>
                              </a:ext>
                            </a:extLst>
                          </a:hlinkClick>
                        </a:rPr>
                        <a:t>pascal</a:t>
                      </a:r>
                      <a:endParaRPr lang="en-IN"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32507345"/>
                  </a:ext>
                </a:extLst>
              </a:tr>
              <a:tr h="624114">
                <a:tc>
                  <a:txBody>
                    <a:bodyPr/>
                    <a:lstStyle/>
                    <a:p>
                      <a:pPr algn="l" fontAlgn="t"/>
                      <a:r>
                        <a:rPr lang="en-IN" b="1" dirty="0">
                          <a:effectLst/>
                        </a:rPr>
                        <a:t>Derivations from</a:t>
                      </a:r>
                      <a:br>
                        <a:rPr lang="en-IN" b="1" dirty="0">
                          <a:effectLst/>
                        </a:rPr>
                      </a:br>
                      <a:r>
                        <a:rPr lang="en-IN" b="1" dirty="0">
                          <a:effectLst/>
                        </a:rPr>
                        <a:t>other quantities</a:t>
                      </a: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l-GR" i="1" dirty="0">
                          <a:solidFill>
                            <a:schemeClr val="tx1"/>
                          </a:solidFill>
                          <a:effectLst/>
                          <a:latin typeface="Nimbus Roman No9 L"/>
                        </a:rPr>
                        <a:t>τ</a:t>
                      </a:r>
                      <a:r>
                        <a:rPr lang="el-GR" dirty="0">
                          <a:solidFill>
                            <a:schemeClr val="tx1"/>
                          </a:solidFill>
                          <a:effectLst/>
                          <a:latin typeface="Nimbus Roman No9 L"/>
                        </a:rPr>
                        <a:t> = </a:t>
                      </a:r>
                      <a:r>
                        <a:rPr lang="en-IN" i="1" dirty="0">
                          <a:solidFill>
                            <a:schemeClr val="tx1"/>
                          </a:solidFill>
                          <a:effectLst/>
                          <a:latin typeface="Nimbus Roman No9 L"/>
                        </a:rPr>
                        <a:t>F/A</a:t>
                      </a:r>
                      <a:endParaRPr lang="en-IN" dirty="0">
                        <a:solidFill>
                          <a:schemeClr val="tx1"/>
                        </a:solidFill>
                        <a:effectLst/>
                      </a:endParaRPr>
                    </a:p>
                  </a:txBody>
                  <a:tcP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73117831"/>
                  </a:ext>
                </a:extLst>
              </a:tr>
            </a:tbl>
          </a:graphicData>
        </a:graphic>
      </p:graphicFrame>
      <p:pic>
        <p:nvPicPr>
          <p:cNvPr id="3" name="Picture 2">
            <a:extLst>
              <a:ext uri="{FF2B5EF4-FFF2-40B4-BE49-F238E27FC236}">
                <a16:creationId xmlns:a16="http://schemas.microsoft.com/office/drawing/2014/main" id="{7BE5A73A-CADB-408C-A3CD-C2B73066A489}"/>
              </a:ext>
            </a:extLst>
          </p:cNvPr>
          <p:cNvPicPr>
            <a:picLocks noChangeAspect="1"/>
          </p:cNvPicPr>
          <p:nvPr/>
        </p:nvPicPr>
        <p:blipFill rotWithShape="1">
          <a:blip r:embed="rId5"/>
          <a:srcRect l="6666" t="9088" b="21089"/>
          <a:stretch/>
        </p:blipFill>
        <p:spPr>
          <a:xfrm>
            <a:off x="4572001" y="990599"/>
            <a:ext cx="4424678" cy="4267201"/>
          </a:xfrm>
          <a:prstGeom prst="rect">
            <a:avLst/>
          </a:prstGeom>
        </p:spPr>
      </p:pic>
    </p:spTree>
    <p:extLst>
      <p:ext uri="{BB962C8B-B14F-4D97-AF65-F5344CB8AC3E}">
        <p14:creationId xmlns:p14="http://schemas.microsoft.com/office/powerpoint/2010/main" val="207837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heel(1)">
                                      <p:cBhvr>
                                        <p:cTn id="7" dur="2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8A8A76-714A-4970-B12C-3267EEDA9C01}"/>
              </a:ext>
            </a:extLst>
          </p:cNvPr>
          <p:cNvPicPr>
            <a:picLocks noChangeAspect="1"/>
          </p:cNvPicPr>
          <p:nvPr/>
        </p:nvPicPr>
        <p:blipFill>
          <a:blip r:embed="rId2"/>
          <a:stretch>
            <a:fillRect/>
          </a:stretch>
        </p:blipFill>
        <p:spPr>
          <a:xfrm>
            <a:off x="533400" y="1447800"/>
            <a:ext cx="8077200" cy="44196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BC52F58-C223-4A9F-B98B-23BF56A76440}"/>
              </a:ext>
            </a:extLst>
          </p:cNvPr>
          <p:cNvSpPr txBox="1"/>
          <p:nvPr/>
        </p:nvSpPr>
        <p:spPr>
          <a:xfrm>
            <a:off x="1066800" y="728990"/>
            <a:ext cx="7848600" cy="523220"/>
          </a:xfrm>
          <a:prstGeom prst="rect">
            <a:avLst/>
          </a:prstGeom>
          <a:noFill/>
        </p:spPr>
        <p:txBody>
          <a:bodyPr wrap="square" rtlCol="0">
            <a:spAutoFit/>
          </a:bodyPr>
          <a:lstStyle/>
          <a:p>
            <a:r>
              <a:rPr lang="en-US" sz="2800" dirty="0">
                <a:solidFill>
                  <a:schemeClr val="accent5">
                    <a:lumMod val="75000"/>
                  </a:schemeClr>
                </a:solidFill>
              </a:rPr>
              <a:t>CIRCUIT DIAGRAM OF STRIP CUTTING MACHINE</a:t>
            </a:r>
            <a:endParaRPr lang="en-IN" sz="2800" dirty="0">
              <a:solidFill>
                <a:schemeClr val="accent5">
                  <a:lumMod val="75000"/>
                </a:schemeClr>
              </a:solidFill>
            </a:endParaRPr>
          </a:p>
        </p:txBody>
      </p:sp>
    </p:spTree>
    <p:extLst>
      <p:ext uri="{BB962C8B-B14F-4D97-AF65-F5344CB8AC3E}">
        <p14:creationId xmlns:p14="http://schemas.microsoft.com/office/powerpoint/2010/main" val="298265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103CD2-4C49-459B-9ACE-455C28F7BAAE}"/>
              </a:ext>
            </a:extLst>
          </p:cNvPr>
          <p:cNvPicPr>
            <a:picLocks noChangeAspect="1"/>
          </p:cNvPicPr>
          <p:nvPr/>
        </p:nvPicPr>
        <p:blipFill>
          <a:blip r:embed="rId2"/>
          <a:stretch>
            <a:fillRect/>
          </a:stretch>
        </p:blipFill>
        <p:spPr>
          <a:xfrm>
            <a:off x="218428" y="1142999"/>
            <a:ext cx="4206240" cy="5488633"/>
          </a:xfrm>
          <a:prstGeom prst="rect">
            <a:avLst/>
          </a:prstGeom>
          <a:ln/>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7D28B43A-B759-4400-B975-73F9C62433AC}"/>
              </a:ext>
            </a:extLst>
          </p:cNvPr>
          <p:cNvPicPr>
            <a:picLocks noChangeAspect="1"/>
          </p:cNvPicPr>
          <p:nvPr/>
        </p:nvPicPr>
        <p:blipFill>
          <a:blip r:embed="rId3"/>
          <a:stretch>
            <a:fillRect/>
          </a:stretch>
        </p:blipFill>
        <p:spPr>
          <a:xfrm>
            <a:off x="4719332" y="1143000"/>
            <a:ext cx="4206240" cy="5488632"/>
          </a:xfrm>
          <a:prstGeom prst="rect">
            <a:avLst/>
          </a:prstGeom>
          <a:ln/>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DCF08340-A165-4EFC-AED6-905D4182FE7F}"/>
              </a:ext>
            </a:extLst>
          </p:cNvPr>
          <p:cNvSpPr txBox="1"/>
          <p:nvPr/>
        </p:nvSpPr>
        <p:spPr>
          <a:xfrm>
            <a:off x="1600200" y="226367"/>
            <a:ext cx="6172200"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sz="2400" dirty="0">
                <a:solidFill>
                  <a:srgbClr val="FF0000"/>
                </a:solidFill>
                <a:latin typeface="Verdana" panose="020B0604030504040204" pitchFamily="34" charset="0"/>
              </a:rPr>
              <a:t>STRIP CUTTING MACHINE DRAWING</a:t>
            </a:r>
            <a:endParaRPr lang="en-IN" sz="2400" dirty="0">
              <a:solidFill>
                <a:srgbClr val="FF0000"/>
              </a:solidFill>
            </a:endParaRPr>
          </a:p>
        </p:txBody>
      </p:sp>
    </p:spTree>
    <p:extLst>
      <p:ext uri="{BB962C8B-B14F-4D97-AF65-F5344CB8AC3E}">
        <p14:creationId xmlns:p14="http://schemas.microsoft.com/office/powerpoint/2010/main" val="298655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DE1DBB-CED3-428C-84FB-D82CE61D53ED}"/>
              </a:ext>
            </a:extLst>
          </p:cNvPr>
          <p:cNvPicPr>
            <a:picLocks noChangeAspect="1"/>
          </p:cNvPicPr>
          <p:nvPr/>
        </p:nvPicPr>
        <p:blipFill>
          <a:blip r:embed="rId2"/>
          <a:stretch>
            <a:fillRect/>
          </a:stretch>
        </p:blipFill>
        <p:spPr>
          <a:xfrm rot="16200000">
            <a:off x="874512" y="2928714"/>
            <a:ext cx="2959046" cy="3959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4DD1FE6-01E6-40D4-AE10-D3EDB3773780}"/>
              </a:ext>
            </a:extLst>
          </p:cNvPr>
          <p:cNvPicPr>
            <a:picLocks noChangeAspect="1"/>
          </p:cNvPicPr>
          <p:nvPr/>
        </p:nvPicPr>
        <p:blipFill>
          <a:blip r:embed="rId3"/>
          <a:stretch>
            <a:fillRect/>
          </a:stretch>
        </p:blipFill>
        <p:spPr>
          <a:xfrm>
            <a:off x="437728" y="276979"/>
            <a:ext cx="3854872" cy="2601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010006F-0E50-4CE7-8AA2-6B4524BD88CE}"/>
              </a:ext>
            </a:extLst>
          </p:cNvPr>
          <p:cNvPicPr>
            <a:picLocks noChangeAspect="1"/>
          </p:cNvPicPr>
          <p:nvPr/>
        </p:nvPicPr>
        <p:blipFill>
          <a:blip r:embed="rId4"/>
          <a:stretch>
            <a:fillRect/>
          </a:stretch>
        </p:blipFill>
        <p:spPr>
          <a:xfrm>
            <a:off x="4610102" y="3445933"/>
            <a:ext cx="4159672" cy="2942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A7FA0419-5B02-4597-BC14-6CFA0286CB52}"/>
              </a:ext>
            </a:extLst>
          </p:cNvPr>
          <p:cNvPicPr>
            <a:picLocks noChangeAspect="1"/>
          </p:cNvPicPr>
          <p:nvPr/>
        </p:nvPicPr>
        <p:blipFill>
          <a:blip r:embed="rId5"/>
          <a:stretch>
            <a:fillRect/>
          </a:stretch>
        </p:blipFill>
        <p:spPr>
          <a:xfrm>
            <a:off x="4610102" y="249819"/>
            <a:ext cx="4121570" cy="26457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701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50EAF8-A4C1-4812-B5F9-A430D6515223}"/>
              </a:ext>
            </a:extLst>
          </p:cNvPr>
          <p:cNvPicPr>
            <a:picLocks noChangeAspect="1"/>
          </p:cNvPicPr>
          <p:nvPr/>
        </p:nvPicPr>
        <p:blipFill>
          <a:blip r:embed="rId2"/>
          <a:stretch>
            <a:fillRect/>
          </a:stretch>
        </p:blipFill>
        <p:spPr>
          <a:xfrm>
            <a:off x="1080247" y="86783"/>
            <a:ext cx="6858000" cy="31813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DD157F4-C1E0-4F6D-99F7-1E69769A63EA}"/>
              </a:ext>
            </a:extLst>
          </p:cNvPr>
          <p:cNvPicPr>
            <a:picLocks noChangeAspect="1"/>
          </p:cNvPicPr>
          <p:nvPr/>
        </p:nvPicPr>
        <p:blipFill>
          <a:blip r:embed="rId3"/>
          <a:stretch>
            <a:fillRect/>
          </a:stretch>
        </p:blipFill>
        <p:spPr>
          <a:xfrm>
            <a:off x="1071780" y="3505200"/>
            <a:ext cx="6858000" cy="280035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E006A524-825C-4102-A4E1-5D32351D822C}"/>
              </a:ext>
            </a:extLst>
          </p:cNvPr>
          <p:cNvSpPr txBox="1"/>
          <p:nvPr/>
        </p:nvSpPr>
        <p:spPr>
          <a:xfrm>
            <a:off x="3886200" y="6390217"/>
            <a:ext cx="3886200" cy="381000"/>
          </a:xfrm>
          <a:prstGeom prst="rect">
            <a:avLst/>
          </a:prstGeom>
          <a:noFill/>
        </p:spPr>
        <p:txBody>
          <a:bodyPr wrap="square" rtlCol="0">
            <a:spAutoFit/>
          </a:bodyPr>
          <a:lstStyle/>
          <a:p>
            <a:r>
              <a:rPr lang="en-IN" dirty="0"/>
              <a:t>Roller Blades</a:t>
            </a:r>
          </a:p>
        </p:txBody>
      </p:sp>
    </p:spTree>
    <p:extLst>
      <p:ext uri="{BB962C8B-B14F-4D97-AF65-F5344CB8AC3E}">
        <p14:creationId xmlns:p14="http://schemas.microsoft.com/office/powerpoint/2010/main" val="267551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456D9D-5D23-4F0E-8A6F-E477D720A95C}"/>
              </a:ext>
            </a:extLst>
          </p:cNvPr>
          <p:cNvPicPr>
            <a:picLocks noChangeAspect="1"/>
          </p:cNvPicPr>
          <p:nvPr/>
        </p:nvPicPr>
        <p:blipFill>
          <a:blip r:embed="rId2"/>
          <a:stretch>
            <a:fillRect/>
          </a:stretch>
        </p:blipFill>
        <p:spPr>
          <a:xfrm>
            <a:off x="194744" y="1219200"/>
            <a:ext cx="8503921" cy="4572000"/>
          </a:xfrm>
          <a:prstGeom prst="rect">
            <a:avLst/>
          </a:prstGeom>
        </p:spPr>
      </p:pic>
    </p:spTree>
    <p:extLst>
      <p:ext uri="{BB962C8B-B14F-4D97-AF65-F5344CB8AC3E}">
        <p14:creationId xmlns:p14="http://schemas.microsoft.com/office/powerpoint/2010/main" val="881333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D5E76-C346-4E3B-8678-EAB529D78AFD}"/>
              </a:ext>
            </a:extLst>
          </p:cNvPr>
          <p:cNvPicPr>
            <a:picLocks noChangeAspect="1"/>
          </p:cNvPicPr>
          <p:nvPr/>
        </p:nvPicPr>
        <p:blipFill rotWithShape="1">
          <a:blip r:embed="rId2"/>
          <a:srcRect l="24322" t="15514" r="11237" b="3300"/>
          <a:stretch/>
        </p:blipFill>
        <p:spPr>
          <a:xfrm>
            <a:off x="2036910" y="2781686"/>
            <a:ext cx="5161568" cy="3847714"/>
          </a:xfrm>
          <a:prstGeom prst="rect">
            <a:avLst/>
          </a:prstGeom>
        </p:spPr>
      </p:pic>
      <p:pic>
        <p:nvPicPr>
          <p:cNvPr id="7" name="Picture 6">
            <a:extLst>
              <a:ext uri="{FF2B5EF4-FFF2-40B4-BE49-F238E27FC236}">
                <a16:creationId xmlns:a16="http://schemas.microsoft.com/office/drawing/2014/main" id="{82E85B09-0D49-4C22-813A-B2972C40DB07}"/>
              </a:ext>
            </a:extLst>
          </p:cNvPr>
          <p:cNvPicPr>
            <a:picLocks noChangeAspect="1"/>
          </p:cNvPicPr>
          <p:nvPr/>
        </p:nvPicPr>
        <p:blipFill>
          <a:blip r:embed="rId3"/>
          <a:stretch>
            <a:fillRect/>
          </a:stretch>
        </p:blipFill>
        <p:spPr>
          <a:xfrm>
            <a:off x="269832" y="457200"/>
            <a:ext cx="4474346" cy="2143452"/>
          </a:xfrm>
          <a:prstGeom prst="rect">
            <a:avLst/>
          </a:prstGeom>
        </p:spPr>
      </p:pic>
      <p:sp>
        <p:nvSpPr>
          <p:cNvPr id="13" name="TextBox 12">
            <a:extLst>
              <a:ext uri="{FF2B5EF4-FFF2-40B4-BE49-F238E27FC236}">
                <a16:creationId xmlns:a16="http://schemas.microsoft.com/office/drawing/2014/main" id="{A7C2C404-F89C-4E58-8A03-1530AF85EA48}"/>
              </a:ext>
            </a:extLst>
          </p:cNvPr>
          <p:cNvSpPr txBox="1"/>
          <p:nvPr/>
        </p:nvSpPr>
        <p:spPr>
          <a:xfrm>
            <a:off x="4876800" y="963782"/>
            <a:ext cx="3402922" cy="738664"/>
          </a:xfrm>
          <a:prstGeom prst="rect">
            <a:avLst/>
          </a:prstGeom>
          <a:noFill/>
        </p:spPr>
        <p:txBody>
          <a:bodyPr wrap="square">
            <a:spAutoFit/>
          </a:bodyPr>
          <a:lstStyle/>
          <a:p>
            <a:r>
              <a:rPr lang="en-IN" sz="2100" kern="60000" dirty="0">
                <a:solidFill>
                  <a:srgbClr val="FFC000"/>
                </a:solidFill>
                <a:latin typeface="Tahoma" panose="020B0604030504040204" pitchFamily="34" charset="0"/>
              </a:rPr>
              <a:t>SINGLE BEVEL FLAT BLADE</a:t>
            </a:r>
            <a:endParaRPr lang="en-IN" sz="2100" kern="55000" dirty="0">
              <a:solidFill>
                <a:srgbClr val="FFC000"/>
              </a:solidFill>
              <a:latin typeface="Tahoma" panose="020B0604030504040204" pitchFamily="34" charset="0"/>
            </a:endParaRPr>
          </a:p>
        </p:txBody>
      </p:sp>
      <p:sp>
        <p:nvSpPr>
          <p:cNvPr id="14" name="TextBox 13">
            <a:extLst>
              <a:ext uri="{FF2B5EF4-FFF2-40B4-BE49-F238E27FC236}">
                <a16:creationId xmlns:a16="http://schemas.microsoft.com/office/drawing/2014/main" id="{A395662C-D4C4-4E12-87D5-59874C140C61}"/>
              </a:ext>
            </a:extLst>
          </p:cNvPr>
          <p:cNvSpPr txBox="1"/>
          <p:nvPr/>
        </p:nvSpPr>
        <p:spPr>
          <a:xfrm>
            <a:off x="5126295" y="2057400"/>
            <a:ext cx="3153427" cy="369332"/>
          </a:xfrm>
          <a:prstGeom prst="rect">
            <a:avLst/>
          </a:prstGeom>
          <a:noFill/>
        </p:spPr>
        <p:txBody>
          <a:bodyPr wrap="none" rtlCol="0">
            <a:spAutoFit/>
          </a:bodyPr>
          <a:lstStyle/>
          <a:p>
            <a:pPr marL="342900" indent="-342900">
              <a:buFont typeface="Wingdings" panose="05000000000000000000" pitchFamily="2" charset="2"/>
              <a:buChar char="v"/>
            </a:pPr>
            <a:r>
              <a:rPr lang="en-US" u="sng" dirty="0"/>
              <a:t>BEVEL ANGLE </a:t>
            </a:r>
            <a:r>
              <a:rPr lang="en-US" dirty="0"/>
              <a:t>= 30 degrees</a:t>
            </a:r>
            <a:endParaRPr lang="en-IN" dirty="0"/>
          </a:p>
        </p:txBody>
      </p:sp>
    </p:spTree>
    <p:extLst>
      <p:ext uri="{BB962C8B-B14F-4D97-AF65-F5344CB8AC3E}">
        <p14:creationId xmlns:p14="http://schemas.microsoft.com/office/powerpoint/2010/main" val="859465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EE1FCD-A3CE-479B-8D53-8EA95FBC3418}"/>
              </a:ext>
            </a:extLst>
          </p:cNvPr>
          <p:cNvPicPr>
            <a:picLocks noChangeAspect="1"/>
          </p:cNvPicPr>
          <p:nvPr/>
        </p:nvPicPr>
        <p:blipFill>
          <a:blip r:embed="rId2"/>
          <a:stretch>
            <a:fillRect/>
          </a:stretch>
        </p:blipFill>
        <p:spPr>
          <a:xfrm>
            <a:off x="185974" y="287580"/>
            <a:ext cx="4267199" cy="2278153"/>
          </a:xfrm>
          <a:prstGeom prst="rect">
            <a:avLst/>
          </a:prstGeom>
        </p:spPr>
      </p:pic>
      <p:pic>
        <p:nvPicPr>
          <p:cNvPr id="6" name="Picture 5">
            <a:extLst>
              <a:ext uri="{FF2B5EF4-FFF2-40B4-BE49-F238E27FC236}">
                <a16:creationId xmlns:a16="http://schemas.microsoft.com/office/drawing/2014/main" id="{88102C16-8555-4A23-AF5E-1222F024F5B3}"/>
              </a:ext>
            </a:extLst>
          </p:cNvPr>
          <p:cNvPicPr>
            <a:picLocks noChangeAspect="1"/>
          </p:cNvPicPr>
          <p:nvPr/>
        </p:nvPicPr>
        <p:blipFill rotWithShape="1">
          <a:blip r:embed="rId3"/>
          <a:srcRect l="22914" t="19562" r="14273" b="4012"/>
          <a:stretch/>
        </p:blipFill>
        <p:spPr>
          <a:xfrm>
            <a:off x="1219200" y="2834417"/>
            <a:ext cx="6934200" cy="3871183"/>
          </a:xfrm>
          <a:prstGeom prst="rect">
            <a:avLst/>
          </a:prstGeom>
        </p:spPr>
      </p:pic>
      <p:sp>
        <p:nvSpPr>
          <p:cNvPr id="7" name="TextBox 6">
            <a:extLst>
              <a:ext uri="{FF2B5EF4-FFF2-40B4-BE49-F238E27FC236}">
                <a16:creationId xmlns:a16="http://schemas.microsoft.com/office/drawing/2014/main" id="{39608E00-946F-4485-BAA2-B1EDF37B7501}"/>
              </a:ext>
            </a:extLst>
          </p:cNvPr>
          <p:cNvSpPr txBox="1"/>
          <p:nvPr/>
        </p:nvSpPr>
        <p:spPr>
          <a:xfrm>
            <a:off x="4597400" y="152400"/>
            <a:ext cx="3921710" cy="461665"/>
          </a:xfrm>
          <a:prstGeom prst="rect">
            <a:avLst/>
          </a:prstGeom>
          <a:noFill/>
        </p:spPr>
        <p:txBody>
          <a:bodyPr wrap="square" rtlCol="0">
            <a:spAutoFit/>
          </a:bodyPr>
          <a:lstStyle/>
          <a:p>
            <a:r>
              <a:rPr lang="en-US" sz="2400" dirty="0">
                <a:solidFill>
                  <a:srgbClr val="FFC000"/>
                </a:solidFill>
              </a:rPr>
              <a:t>DOUBLE BEVEL FLAT BLADE</a:t>
            </a:r>
            <a:endParaRPr lang="en-IN" sz="2400" dirty="0">
              <a:solidFill>
                <a:srgbClr val="FFC000"/>
              </a:solidFill>
            </a:endParaRPr>
          </a:p>
        </p:txBody>
      </p:sp>
      <p:sp>
        <p:nvSpPr>
          <p:cNvPr id="8" name="TextBox 7">
            <a:extLst>
              <a:ext uri="{FF2B5EF4-FFF2-40B4-BE49-F238E27FC236}">
                <a16:creationId xmlns:a16="http://schemas.microsoft.com/office/drawing/2014/main" id="{E24D0493-567C-44C4-85C8-2CD2BB6EEBF8}"/>
              </a:ext>
            </a:extLst>
          </p:cNvPr>
          <p:cNvSpPr txBox="1"/>
          <p:nvPr/>
        </p:nvSpPr>
        <p:spPr>
          <a:xfrm>
            <a:off x="4617720" y="748193"/>
            <a:ext cx="3244016" cy="1754326"/>
          </a:xfrm>
          <a:prstGeom prst="rect">
            <a:avLst/>
          </a:prstGeom>
          <a:noFill/>
        </p:spPr>
        <p:txBody>
          <a:bodyPr wrap="square" rtlCol="0">
            <a:spAutoFit/>
          </a:bodyPr>
          <a:lstStyle/>
          <a:p>
            <a:pPr marL="214313" indent="-214313">
              <a:buFont typeface="Wingdings" panose="05000000000000000000" pitchFamily="2" charset="2"/>
              <a:buChar char="v"/>
            </a:pPr>
            <a:r>
              <a:rPr lang="en-US" sz="1350" u="sng" dirty="0">
                <a:solidFill>
                  <a:schemeClr val="bg2">
                    <a:lumMod val="50000"/>
                  </a:schemeClr>
                </a:solidFill>
              </a:rPr>
              <a:t>PRIMARY GRIND ANGLE</a:t>
            </a:r>
            <a:r>
              <a:rPr lang="en-US" sz="1350" dirty="0">
                <a:solidFill>
                  <a:schemeClr val="bg2">
                    <a:lumMod val="50000"/>
                  </a:schemeClr>
                </a:solidFill>
              </a:rPr>
              <a:t>=30 degrees</a:t>
            </a:r>
          </a:p>
          <a:p>
            <a:r>
              <a:rPr lang="en-US" sz="1350" dirty="0">
                <a:solidFill>
                  <a:schemeClr val="bg2">
                    <a:lumMod val="50000"/>
                  </a:schemeClr>
                </a:solidFill>
              </a:rPr>
              <a:t>    (SHEAR ANGLE , SLITTER ANGLE)</a:t>
            </a:r>
          </a:p>
          <a:p>
            <a:pPr marL="214313" indent="-214313">
              <a:buFont typeface="Wingdings" panose="05000000000000000000" pitchFamily="2" charset="2"/>
              <a:buChar char="v"/>
            </a:pPr>
            <a:endParaRPr lang="en-US" sz="1350" dirty="0">
              <a:solidFill>
                <a:schemeClr val="bg2">
                  <a:lumMod val="50000"/>
                </a:schemeClr>
              </a:solidFill>
            </a:endParaRPr>
          </a:p>
          <a:p>
            <a:pPr marL="214313" indent="-214313">
              <a:buFont typeface="Wingdings" panose="05000000000000000000" pitchFamily="2" charset="2"/>
              <a:buChar char="v"/>
            </a:pPr>
            <a:r>
              <a:rPr lang="en-US" sz="1350" u="sng" dirty="0">
                <a:solidFill>
                  <a:schemeClr val="bg2">
                    <a:lumMod val="50000"/>
                  </a:schemeClr>
                </a:solidFill>
              </a:rPr>
              <a:t>SECONDARY GRIND ANGLE</a:t>
            </a:r>
            <a:r>
              <a:rPr lang="en-US" sz="1350" dirty="0">
                <a:solidFill>
                  <a:schemeClr val="bg2">
                    <a:lumMod val="50000"/>
                  </a:schemeClr>
                </a:solidFill>
              </a:rPr>
              <a:t>=15 degrees</a:t>
            </a:r>
          </a:p>
          <a:p>
            <a:r>
              <a:rPr lang="en-IN" sz="1350" dirty="0">
                <a:solidFill>
                  <a:schemeClr val="bg2">
                    <a:lumMod val="50000"/>
                  </a:schemeClr>
                </a:solidFill>
              </a:rPr>
              <a:t>    (RELIEF GRIND )</a:t>
            </a:r>
          </a:p>
          <a:p>
            <a:pPr marL="214313" indent="-214313">
              <a:buFont typeface="Wingdings" panose="05000000000000000000" pitchFamily="2" charset="2"/>
              <a:buChar char="v"/>
            </a:pPr>
            <a:endParaRPr lang="en-IN" sz="1350" dirty="0">
              <a:solidFill>
                <a:schemeClr val="bg2">
                  <a:lumMod val="50000"/>
                </a:schemeClr>
              </a:solidFill>
            </a:endParaRPr>
          </a:p>
          <a:p>
            <a:pPr marL="214313" indent="-214313">
              <a:buFont typeface="Wingdings" panose="05000000000000000000" pitchFamily="2" charset="2"/>
              <a:buChar char="v"/>
            </a:pPr>
            <a:r>
              <a:rPr lang="en-IN" sz="1350" u="sng" dirty="0">
                <a:solidFill>
                  <a:schemeClr val="bg2">
                    <a:lumMod val="50000"/>
                  </a:schemeClr>
                </a:solidFill>
              </a:rPr>
              <a:t>RIM WIDTH</a:t>
            </a:r>
            <a:r>
              <a:rPr lang="en-IN" sz="1350" dirty="0">
                <a:solidFill>
                  <a:schemeClr val="bg2">
                    <a:lumMod val="50000"/>
                  </a:schemeClr>
                </a:solidFill>
              </a:rPr>
              <a:t>=0.6mm</a:t>
            </a:r>
          </a:p>
        </p:txBody>
      </p:sp>
    </p:spTree>
    <p:extLst>
      <p:ext uri="{BB962C8B-B14F-4D97-AF65-F5344CB8AC3E}">
        <p14:creationId xmlns:p14="http://schemas.microsoft.com/office/powerpoint/2010/main" val="665728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7B3226-7B28-44A5-88AC-F0784E8CF7E8}"/>
              </a:ext>
            </a:extLst>
          </p:cNvPr>
          <p:cNvPicPr>
            <a:picLocks noChangeAspect="1"/>
          </p:cNvPicPr>
          <p:nvPr/>
        </p:nvPicPr>
        <p:blipFill>
          <a:blip r:embed="rId2"/>
          <a:stretch>
            <a:fillRect/>
          </a:stretch>
        </p:blipFill>
        <p:spPr>
          <a:xfrm>
            <a:off x="588462" y="24288"/>
            <a:ext cx="4343400" cy="278249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A6DB4E2-ECDE-480C-969A-9D64BC29C5B9}"/>
              </a:ext>
            </a:extLst>
          </p:cNvPr>
          <p:cNvPicPr>
            <a:picLocks noChangeAspect="1"/>
          </p:cNvPicPr>
          <p:nvPr/>
        </p:nvPicPr>
        <p:blipFill>
          <a:blip r:embed="rId3"/>
          <a:stretch>
            <a:fillRect/>
          </a:stretch>
        </p:blipFill>
        <p:spPr>
          <a:xfrm>
            <a:off x="571529" y="3429000"/>
            <a:ext cx="4601164" cy="278249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F23A3BC-C863-4FA4-84CB-E07EB66DEF50}"/>
              </a:ext>
            </a:extLst>
          </p:cNvPr>
          <p:cNvPicPr>
            <a:picLocks noChangeAspect="1"/>
          </p:cNvPicPr>
          <p:nvPr/>
        </p:nvPicPr>
        <p:blipFill rotWithShape="1">
          <a:blip r:embed="rId4"/>
          <a:srcRect l="-741" t="3948" r="741"/>
          <a:stretch/>
        </p:blipFill>
        <p:spPr>
          <a:xfrm>
            <a:off x="5486400" y="304800"/>
            <a:ext cx="3429000" cy="5905500"/>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07C251E7-3E48-4820-A41C-4AAE5FF5264F}"/>
              </a:ext>
            </a:extLst>
          </p:cNvPr>
          <p:cNvSpPr txBox="1"/>
          <p:nvPr/>
        </p:nvSpPr>
        <p:spPr>
          <a:xfrm>
            <a:off x="2209801" y="2863334"/>
            <a:ext cx="1524000" cy="369332"/>
          </a:xfrm>
          <a:prstGeom prst="rect">
            <a:avLst/>
          </a:prstGeom>
          <a:noFill/>
        </p:spPr>
        <p:txBody>
          <a:bodyPr wrap="square" rtlCol="0">
            <a:spAutoFit/>
          </a:bodyPr>
          <a:lstStyle/>
          <a:p>
            <a:r>
              <a:rPr lang="en-IN" dirty="0"/>
              <a:t>Spur Gear</a:t>
            </a:r>
          </a:p>
        </p:txBody>
      </p:sp>
      <p:sp>
        <p:nvSpPr>
          <p:cNvPr id="3" name="TextBox 2">
            <a:extLst>
              <a:ext uri="{FF2B5EF4-FFF2-40B4-BE49-F238E27FC236}">
                <a16:creationId xmlns:a16="http://schemas.microsoft.com/office/drawing/2014/main" id="{3AA10D5E-2881-4332-9BE3-CC0C0D7560E0}"/>
              </a:ext>
            </a:extLst>
          </p:cNvPr>
          <p:cNvSpPr txBox="1"/>
          <p:nvPr/>
        </p:nvSpPr>
        <p:spPr>
          <a:xfrm>
            <a:off x="2209801" y="6324600"/>
            <a:ext cx="2667000" cy="381000"/>
          </a:xfrm>
          <a:prstGeom prst="rect">
            <a:avLst/>
          </a:prstGeom>
          <a:noFill/>
        </p:spPr>
        <p:txBody>
          <a:bodyPr wrap="square" rtlCol="0">
            <a:spAutoFit/>
          </a:bodyPr>
          <a:lstStyle/>
          <a:p>
            <a:r>
              <a:rPr lang="en-IN" dirty="0"/>
              <a:t>Ball Bearing</a:t>
            </a:r>
          </a:p>
        </p:txBody>
      </p:sp>
    </p:spTree>
    <p:extLst>
      <p:ext uri="{BB962C8B-B14F-4D97-AF65-F5344CB8AC3E}">
        <p14:creationId xmlns:p14="http://schemas.microsoft.com/office/powerpoint/2010/main" val="390577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76656"/>
          </a:xfrm>
          <a:prstGeom prst="rect">
            <a:avLst/>
          </a:prstGeom>
          <a:gradFill flip="none" rotWithShape="1">
            <a:gsLst>
              <a:gs pos="0">
                <a:schemeClr val="accent1">
                  <a:tint val="66000"/>
                  <a:satMod val="160000"/>
                </a:schemeClr>
              </a:gs>
              <a:gs pos="50000">
                <a:schemeClr val="accent1">
                  <a:tint val="44500"/>
                  <a:satMod val="160000"/>
                </a:schemeClr>
              </a:gs>
              <a:gs pos="85000">
                <a:schemeClr val="accent1">
                  <a:tint val="23500"/>
                  <a:satMod val="160000"/>
                  <a:alpha val="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latin typeface="Times New Roman" pitchFamily="18" charset="0"/>
                <a:cs typeface="Times New Roman" pitchFamily="18" charset="0"/>
              </a:rPr>
              <a:t>CONTENTS</a:t>
            </a:r>
          </a:p>
        </p:txBody>
      </p:sp>
      <p:sp>
        <p:nvSpPr>
          <p:cNvPr id="9" name="Footer Placeholder 8"/>
          <p:cNvSpPr>
            <a:spLocks noGrp="1"/>
          </p:cNvSpPr>
          <p:nvPr>
            <p:ph type="ftr" sz="quarter" idx="11"/>
          </p:nvPr>
        </p:nvSpPr>
        <p:spPr>
          <a:xfrm>
            <a:off x="2467584" y="6492875"/>
            <a:ext cx="4191000" cy="365125"/>
          </a:xfrm>
        </p:spPr>
        <p:txBody>
          <a:bodyPr/>
          <a:lstStyle/>
          <a:p>
            <a:r>
              <a:rPr lang="en-IN" dirty="0">
                <a:solidFill>
                  <a:schemeClr val="tx1">
                    <a:lumMod val="75000"/>
                    <a:lumOff val="25000"/>
                  </a:schemeClr>
                </a:solidFill>
                <a:latin typeface="Times New Roman" pitchFamily="18" charset="0"/>
                <a:cs typeface="Times New Roman" pitchFamily="18" charset="0"/>
              </a:rPr>
              <a:t>BE. Mechanical Engineering Project</a:t>
            </a:r>
            <a:endParaRPr lang="en-US" dirty="0">
              <a:solidFill>
                <a:schemeClr val="tx1">
                  <a:lumMod val="75000"/>
                  <a:lumOff val="25000"/>
                </a:schemeClr>
              </a:solidFill>
              <a:latin typeface="Times New Roman" pitchFamily="18" charset="0"/>
              <a:cs typeface="Times New Roman" pitchFamily="18" charset="0"/>
            </a:endParaRPr>
          </a:p>
        </p:txBody>
      </p:sp>
      <p:sp>
        <p:nvSpPr>
          <p:cNvPr id="8" name="Slide Number Placeholder 7"/>
          <p:cNvSpPr>
            <a:spLocks noGrp="1"/>
          </p:cNvSpPr>
          <p:nvPr>
            <p:ph type="sldNum" sz="quarter" idx="12"/>
          </p:nvPr>
        </p:nvSpPr>
        <p:spPr>
          <a:xfrm>
            <a:off x="8534400" y="6492875"/>
            <a:ext cx="609600" cy="365125"/>
          </a:xfrm>
        </p:spPr>
        <p:txBody>
          <a:bodyPr/>
          <a:lstStyle/>
          <a:p>
            <a:fld id="{B6F15528-21DE-4FAA-801E-634DDDAF4B2B}" type="slidenum">
              <a:rPr lang="en-US" smtClean="0">
                <a:solidFill>
                  <a:schemeClr val="tx1"/>
                </a:solidFill>
                <a:latin typeface="Times New Roman" pitchFamily="18" charset="0"/>
                <a:cs typeface="Times New Roman" pitchFamily="18" charset="0"/>
              </a:rPr>
              <a:pPr/>
              <a:t>2</a:t>
            </a:fld>
            <a:endParaRPr lang="en-US" dirty="0">
              <a:solidFill>
                <a:schemeClr val="tx1"/>
              </a:solidFill>
              <a:latin typeface="Times New Roman" pitchFamily="18" charset="0"/>
              <a:cs typeface="Times New Roman" pitchFamily="18" charset="0"/>
            </a:endParaRPr>
          </a:p>
        </p:txBody>
      </p:sp>
      <p:sp>
        <p:nvSpPr>
          <p:cNvPr id="2" name="TextBox 1"/>
          <p:cNvSpPr txBox="1"/>
          <p:nvPr/>
        </p:nvSpPr>
        <p:spPr>
          <a:xfrm>
            <a:off x="304800" y="762000"/>
            <a:ext cx="6248400" cy="400110"/>
          </a:xfrm>
          <a:prstGeom prst="rect">
            <a:avLst/>
          </a:prstGeom>
          <a:noFill/>
        </p:spPr>
        <p:txBody>
          <a:bodyPr wrap="square" rtlCol="0">
            <a:spAutoFit/>
          </a:bodyPr>
          <a:lstStyle/>
          <a:p>
            <a:endParaRPr lang="en-US" sz="2000" dirty="0">
              <a:latin typeface="Times New Roman" pitchFamily="18" charset="0"/>
              <a:cs typeface="Times New Roman" pitchFamily="18" charset="0"/>
            </a:endParaRPr>
          </a:p>
        </p:txBody>
      </p:sp>
      <p:sp>
        <p:nvSpPr>
          <p:cNvPr id="11" name="Footer Placeholder 8"/>
          <p:cNvSpPr txBox="1">
            <a:spLocks/>
          </p:cNvSpPr>
          <p:nvPr/>
        </p:nvSpPr>
        <p:spPr>
          <a:xfrm>
            <a:off x="0" y="6477000"/>
            <a:ext cx="1676400" cy="365125"/>
          </a:xfrm>
          <a:prstGeom prst="rect">
            <a:avLst/>
          </a:prstGeom>
        </p:spPr>
        <p:txBody>
          <a:bodyPr vert="horz" lIns="91440" tIns="45720" rIns="91440" bIns="45720" rtlCol="0" anchor="ctr"/>
          <a:lstStyle/>
          <a:p>
            <a:pPr lvl="0">
              <a:defRPr/>
            </a:pPr>
            <a:r>
              <a:rPr lang="en-IN" sz="1200" dirty="0">
                <a:solidFill>
                  <a:schemeClr val="tx1">
                    <a:lumMod val="75000"/>
                    <a:lumOff val="25000"/>
                  </a:schemeClr>
                </a:solidFill>
                <a:latin typeface="Times New Roman" pitchFamily="18" charset="0"/>
                <a:cs typeface="Times New Roman" pitchFamily="18" charset="0"/>
              </a:rPr>
              <a:t>RGIT, Andheri</a:t>
            </a:r>
            <a:endParaRPr kumimoji="0" lang="en-US" sz="1200" b="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218084381"/>
              </p:ext>
            </p:extLst>
          </p:nvPr>
        </p:nvGraphicFramePr>
        <p:xfrm>
          <a:off x="838200" y="838200"/>
          <a:ext cx="7086600" cy="5621076"/>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0000"/>
                    </a:ext>
                  </a:extLst>
                </a:gridCol>
                <a:gridCol w="5562600">
                  <a:extLst>
                    <a:ext uri="{9D8B030D-6E8A-4147-A177-3AD203B41FA5}">
                      <a16:colId xmlns:a16="http://schemas.microsoft.com/office/drawing/2014/main" val="20001"/>
                    </a:ext>
                  </a:extLst>
                </a:gridCol>
              </a:tblGrid>
              <a:tr h="624564">
                <a:tc>
                  <a:txBody>
                    <a:bodyPr/>
                    <a:lstStyle/>
                    <a:p>
                      <a:pPr algn="ctr">
                        <a:lnSpc>
                          <a:spcPct val="115000"/>
                        </a:lnSpc>
                        <a:spcAft>
                          <a:spcPts val="0"/>
                        </a:spcAft>
                      </a:pPr>
                      <a:r>
                        <a:rPr lang="en-US" sz="1600" dirty="0">
                          <a:effectLst/>
                          <a:latin typeface="Times New Roman" panose="02020603050405020304" pitchFamily="18" charset="0"/>
                          <a:ea typeface="Calibri"/>
                          <a:cs typeface="Times New Roman" panose="02020603050405020304" pitchFamily="18" charset="0"/>
                        </a:rPr>
                        <a:t>Sr.</a:t>
                      </a:r>
                      <a:r>
                        <a:rPr lang="en-US" sz="1600" baseline="0" dirty="0">
                          <a:effectLst/>
                          <a:latin typeface="Times New Roman" panose="02020603050405020304" pitchFamily="18" charset="0"/>
                          <a:ea typeface="Calibri"/>
                          <a:cs typeface="Times New Roman" panose="02020603050405020304" pitchFamily="18" charset="0"/>
                        </a:rPr>
                        <a:t> No.</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nSpc>
                          <a:spcPct val="115000"/>
                        </a:lnSpc>
                        <a:spcAft>
                          <a:spcPts val="0"/>
                        </a:spcAft>
                      </a:pPr>
                      <a:r>
                        <a:rPr lang="en-IN" sz="1600" dirty="0">
                          <a:effectLst/>
                          <a:latin typeface="Times New Roman" panose="02020603050405020304" pitchFamily="18" charset="0"/>
                          <a:cs typeface="Times New Roman" panose="02020603050405020304" pitchFamily="18" charset="0"/>
                        </a:rPr>
                        <a:t>Contents</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24564">
                <a:tc>
                  <a:txBody>
                    <a:bodyPr/>
                    <a:lstStyle/>
                    <a:p>
                      <a:pPr algn="ctr">
                        <a:lnSpc>
                          <a:spcPct val="115000"/>
                        </a:lnSpc>
                        <a:spcAft>
                          <a:spcPts val="0"/>
                        </a:spcAft>
                      </a:pPr>
                      <a:r>
                        <a:rPr lang="en-US" sz="1600" dirty="0">
                          <a:effectLst/>
                          <a:latin typeface="Times New Roman" panose="02020603050405020304" pitchFamily="18" charset="0"/>
                          <a:ea typeface="Calibri"/>
                          <a:cs typeface="Times New Roman" panose="02020603050405020304" pitchFamily="18" charset="0"/>
                        </a:rPr>
                        <a:t>01</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IN" sz="1600" kern="1200" dirty="0">
                          <a:solidFill>
                            <a:schemeClr val="dk1"/>
                          </a:solidFill>
                          <a:effectLst/>
                          <a:latin typeface="Times New Roman" panose="02020603050405020304" pitchFamily="18" charset="0"/>
                          <a:ea typeface="+mn-ea"/>
                          <a:cs typeface="Times New Roman" panose="02020603050405020304" pitchFamily="18" charset="0"/>
                        </a:rPr>
                        <a:t>Introduction</a:t>
                      </a:r>
                    </a:p>
                  </a:txBody>
                  <a:tcPr marL="68580" marR="68580" marT="0" marB="0" anchor="ctr"/>
                </a:tc>
                <a:extLst>
                  <a:ext uri="{0D108BD9-81ED-4DB2-BD59-A6C34878D82A}">
                    <a16:rowId xmlns:a16="http://schemas.microsoft.com/office/drawing/2014/main" val="10001"/>
                  </a:ext>
                </a:extLst>
              </a:tr>
              <a:tr h="624564">
                <a:tc>
                  <a:txBody>
                    <a:bodyPr/>
                    <a:lstStyle/>
                    <a:p>
                      <a:pPr algn="ctr">
                        <a:lnSpc>
                          <a:spcPct val="115000"/>
                        </a:lnSpc>
                        <a:spcAft>
                          <a:spcPts val="0"/>
                        </a:spcAft>
                      </a:pPr>
                      <a:r>
                        <a:rPr lang="en-US" sz="1600" dirty="0">
                          <a:effectLst/>
                          <a:latin typeface="Times New Roman" panose="02020603050405020304" pitchFamily="18" charset="0"/>
                          <a:ea typeface="Calibri"/>
                          <a:cs typeface="Times New Roman" panose="02020603050405020304" pitchFamily="18" charset="0"/>
                        </a:rPr>
                        <a:t>02</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nSpc>
                          <a:spcPct val="115000"/>
                        </a:lnSpc>
                        <a:spcAft>
                          <a:spcPts val="0"/>
                        </a:spcAft>
                      </a:pPr>
                      <a:r>
                        <a:rPr lang="en-IN" sz="1600" dirty="0">
                          <a:effectLst/>
                          <a:latin typeface="Times New Roman" panose="02020603050405020304" pitchFamily="18" charset="0"/>
                          <a:cs typeface="Times New Roman" panose="02020603050405020304" pitchFamily="18" charset="0"/>
                        </a:rPr>
                        <a:t>Review of the Literature</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24564">
                <a:tc>
                  <a:txBody>
                    <a:bodyPr/>
                    <a:lstStyle/>
                    <a:p>
                      <a:pPr algn="ctr">
                        <a:lnSpc>
                          <a:spcPct val="115000"/>
                        </a:lnSpc>
                        <a:spcAft>
                          <a:spcPts val="0"/>
                        </a:spcAft>
                      </a:pPr>
                      <a:r>
                        <a:rPr lang="en-US" sz="1600" dirty="0">
                          <a:effectLst/>
                          <a:latin typeface="Times New Roman" panose="02020603050405020304" pitchFamily="18" charset="0"/>
                          <a:ea typeface="Calibri"/>
                          <a:cs typeface="Times New Roman" panose="02020603050405020304" pitchFamily="18" charset="0"/>
                        </a:rPr>
                        <a:t>03</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nSpc>
                          <a:spcPct val="115000"/>
                        </a:lnSpc>
                        <a:spcAft>
                          <a:spcPts val="0"/>
                        </a:spcAft>
                      </a:pPr>
                      <a:r>
                        <a:rPr lang="en-IN" sz="1600" dirty="0">
                          <a:effectLst/>
                          <a:latin typeface="Times New Roman" panose="02020603050405020304" pitchFamily="18" charset="0"/>
                          <a:cs typeface="Times New Roman" panose="02020603050405020304" pitchFamily="18" charset="0"/>
                        </a:rPr>
                        <a:t>Overall Conclusion from Literature Review</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624564">
                <a:tc>
                  <a:txBody>
                    <a:bodyPr/>
                    <a:lstStyle/>
                    <a:p>
                      <a:pPr algn="ctr">
                        <a:lnSpc>
                          <a:spcPct val="115000"/>
                        </a:lnSpc>
                        <a:spcAft>
                          <a:spcPts val="0"/>
                        </a:spcAft>
                      </a:pPr>
                      <a:r>
                        <a:rPr lang="en-US" sz="1600" dirty="0">
                          <a:effectLst/>
                          <a:latin typeface="Times New Roman" panose="02020603050405020304" pitchFamily="18" charset="0"/>
                          <a:ea typeface="Calibri"/>
                          <a:cs typeface="Times New Roman" panose="02020603050405020304" pitchFamily="18" charset="0"/>
                        </a:rPr>
                        <a:t>04</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nSpc>
                          <a:spcPct val="115000"/>
                        </a:lnSpc>
                        <a:spcAft>
                          <a:spcPts val="0"/>
                        </a:spcAft>
                      </a:pPr>
                      <a:r>
                        <a:rPr lang="en-IN" sz="1600" dirty="0">
                          <a:effectLst/>
                          <a:latin typeface="Times New Roman" panose="02020603050405020304" pitchFamily="18" charset="0"/>
                          <a:cs typeface="Times New Roman" panose="02020603050405020304" pitchFamily="18" charset="0"/>
                        </a:rPr>
                        <a:t>Gap Analysis from</a:t>
                      </a:r>
                      <a:r>
                        <a:rPr lang="en-IN" sz="1600" baseline="0" dirty="0">
                          <a:effectLst/>
                          <a:latin typeface="Times New Roman" panose="02020603050405020304" pitchFamily="18" charset="0"/>
                          <a:cs typeface="Times New Roman" panose="02020603050405020304" pitchFamily="18" charset="0"/>
                        </a:rPr>
                        <a:t> Literature Review</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624564">
                <a:tc>
                  <a:txBody>
                    <a:bodyPr/>
                    <a:lstStyle/>
                    <a:p>
                      <a:pPr algn="ctr">
                        <a:lnSpc>
                          <a:spcPct val="115000"/>
                        </a:lnSpc>
                        <a:spcAft>
                          <a:spcPts val="0"/>
                        </a:spcAft>
                      </a:pPr>
                      <a:r>
                        <a:rPr lang="en-US" sz="1600" dirty="0">
                          <a:effectLst/>
                          <a:latin typeface="Times New Roman" panose="02020603050405020304" pitchFamily="18" charset="0"/>
                          <a:ea typeface="Calibri"/>
                          <a:cs typeface="Times New Roman" panose="02020603050405020304" pitchFamily="18" charset="0"/>
                        </a:rPr>
                        <a:t>05</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nSpc>
                          <a:spcPct val="115000"/>
                        </a:lnSpc>
                        <a:spcAft>
                          <a:spcPts val="0"/>
                        </a:spcAft>
                      </a:pPr>
                      <a:r>
                        <a:rPr lang="en-IN" sz="1600" dirty="0">
                          <a:effectLst/>
                          <a:latin typeface="Times New Roman" panose="02020603050405020304" pitchFamily="18" charset="0"/>
                          <a:cs typeface="Times New Roman" panose="02020603050405020304" pitchFamily="18" charset="0"/>
                        </a:rPr>
                        <a:t>Methodology </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624564">
                <a:tc>
                  <a:txBody>
                    <a:bodyPr/>
                    <a:lstStyle/>
                    <a:p>
                      <a:pPr algn="ctr">
                        <a:lnSpc>
                          <a:spcPct val="115000"/>
                        </a:lnSpc>
                        <a:spcAft>
                          <a:spcPts val="0"/>
                        </a:spcAft>
                      </a:pPr>
                      <a:r>
                        <a:rPr lang="en-US" sz="1600" dirty="0">
                          <a:effectLst/>
                          <a:latin typeface="Times New Roman" panose="02020603050405020304" pitchFamily="18" charset="0"/>
                          <a:ea typeface="Calibri"/>
                          <a:cs typeface="Times New Roman" panose="02020603050405020304" pitchFamily="18" charset="0"/>
                        </a:rPr>
                        <a:t>06</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nSpc>
                          <a:spcPct val="115000"/>
                        </a:lnSpc>
                        <a:spcAft>
                          <a:spcPts val="0"/>
                        </a:spcAft>
                      </a:pPr>
                      <a:r>
                        <a:rPr lang="en-US" sz="1600" dirty="0">
                          <a:effectLst/>
                          <a:latin typeface="Times New Roman" panose="02020603050405020304" pitchFamily="18" charset="0"/>
                          <a:ea typeface="+mn-ea"/>
                          <a:cs typeface="Times New Roman" panose="02020603050405020304" pitchFamily="18" charset="0"/>
                        </a:rPr>
                        <a:t>Schematic</a:t>
                      </a:r>
                      <a:r>
                        <a:rPr lang="en-US" sz="1600" baseline="0" dirty="0">
                          <a:effectLst/>
                          <a:latin typeface="Times New Roman" panose="02020603050405020304" pitchFamily="18" charset="0"/>
                          <a:ea typeface="+mn-ea"/>
                          <a:cs typeface="Times New Roman" panose="02020603050405020304" pitchFamily="18" charset="0"/>
                        </a:rPr>
                        <a:t> Setup for Experimentation </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624564">
                <a:tc>
                  <a:txBody>
                    <a:bodyPr/>
                    <a:lstStyle/>
                    <a:p>
                      <a:pPr algn="ctr">
                        <a:lnSpc>
                          <a:spcPct val="115000"/>
                        </a:lnSpc>
                        <a:spcAft>
                          <a:spcPts val="0"/>
                        </a:spcAft>
                      </a:pPr>
                      <a:r>
                        <a:rPr lang="en-US" sz="1600" dirty="0">
                          <a:effectLst/>
                          <a:latin typeface="Times New Roman" panose="02020603050405020304" pitchFamily="18" charset="0"/>
                          <a:ea typeface="Calibri"/>
                          <a:cs typeface="Times New Roman" panose="02020603050405020304" pitchFamily="18" charset="0"/>
                        </a:rPr>
                        <a:t>07</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nSpc>
                          <a:spcPct val="115000"/>
                        </a:lnSpc>
                        <a:spcAft>
                          <a:spcPts val="0"/>
                        </a:spcAft>
                      </a:pPr>
                      <a:r>
                        <a:rPr lang="en-IN" sz="1600" dirty="0">
                          <a:effectLst/>
                          <a:latin typeface="Times New Roman" panose="02020603050405020304" pitchFamily="18" charset="0"/>
                          <a:cs typeface="Times New Roman" panose="02020603050405020304" pitchFamily="18" charset="0"/>
                        </a:rPr>
                        <a:t>Work done till</a:t>
                      </a:r>
                      <a:r>
                        <a:rPr lang="en-IN" sz="1600" baseline="0" dirty="0">
                          <a:effectLst/>
                          <a:latin typeface="Times New Roman" panose="02020603050405020304" pitchFamily="18" charset="0"/>
                          <a:cs typeface="Times New Roman" panose="02020603050405020304" pitchFamily="18" charset="0"/>
                        </a:rPr>
                        <a:t> date</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624564">
                <a:tc>
                  <a:txBody>
                    <a:bodyPr/>
                    <a:lstStyle/>
                    <a:p>
                      <a:pPr algn="ctr">
                        <a:lnSpc>
                          <a:spcPct val="115000"/>
                        </a:lnSpc>
                        <a:spcAft>
                          <a:spcPts val="0"/>
                        </a:spcAft>
                      </a:pPr>
                      <a:r>
                        <a:rPr lang="en-US" sz="1600" dirty="0">
                          <a:effectLst/>
                          <a:latin typeface="Times New Roman" panose="02020603050405020304" pitchFamily="18" charset="0"/>
                          <a:ea typeface="Calibri"/>
                          <a:cs typeface="Times New Roman" panose="02020603050405020304" pitchFamily="18" charset="0"/>
                        </a:rPr>
                        <a:t>08</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nSpc>
                          <a:spcPct val="115000"/>
                        </a:lnSpc>
                        <a:spcAft>
                          <a:spcPts val="0"/>
                        </a:spcAft>
                      </a:pPr>
                      <a:r>
                        <a:rPr lang="en-US" sz="1600" dirty="0">
                          <a:effectLst/>
                          <a:latin typeface="Times New Roman" panose="02020603050405020304" pitchFamily="18" charset="0"/>
                          <a:ea typeface="Calibri"/>
                          <a:cs typeface="Times New Roman" panose="02020603050405020304" pitchFamily="18" charset="0"/>
                        </a:rPr>
                        <a:t>References</a:t>
                      </a:r>
                      <a:endParaRPr lang="en-IN" sz="1600" dirty="0">
                        <a:effectLst/>
                        <a:latin typeface="Times New Roman" panose="02020603050405020304" pitchFamily="18" charset="0"/>
                        <a:ea typeface="Calibri"/>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531999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F08330-8BEA-44A4-804B-E2D99CF9EB67}"/>
              </a:ext>
            </a:extLst>
          </p:cNvPr>
          <p:cNvPicPr>
            <a:picLocks noChangeAspect="1"/>
          </p:cNvPicPr>
          <p:nvPr/>
        </p:nvPicPr>
        <p:blipFill>
          <a:blip r:embed="rId2"/>
          <a:stretch>
            <a:fillRect/>
          </a:stretch>
        </p:blipFill>
        <p:spPr>
          <a:xfrm>
            <a:off x="2024866" y="687490"/>
            <a:ext cx="5562600" cy="2374042"/>
          </a:xfrm>
          <a:prstGeom prst="rect">
            <a:avLst/>
          </a:prstGeom>
        </p:spPr>
      </p:pic>
      <p:sp>
        <p:nvSpPr>
          <p:cNvPr id="8" name="TextBox 7">
            <a:extLst>
              <a:ext uri="{FF2B5EF4-FFF2-40B4-BE49-F238E27FC236}">
                <a16:creationId xmlns:a16="http://schemas.microsoft.com/office/drawing/2014/main" id="{5D238026-ADBF-4F70-83BE-FD901F221EE1}"/>
              </a:ext>
            </a:extLst>
          </p:cNvPr>
          <p:cNvSpPr txBox="1"/>
          <p:nvPr/>
        </p:nvSpPr>
        <p:spPr>
          <a:xfrm>
            <a:off x="2520166" y="19235"/>
            <a:ext cx="4572000" cy="707886"/>
          </a:xfrm>
          <a:prstGeom prst="rect">
            <a:avLst/>
          </a:prstGeom>
          <a:noFill/>
        </p:spPr>
        <p:txBody>
          <a:bodyPr wrap="square">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FRONT VIEW</a:t>
            </a:r>
          </a:p>
        </p:txBody>
      </p:sp>
      <p:pic>
        <p:nvPicPr>
          <p:cNvPr id="2" name="Picture 1">
            <a:extLst>
              <a:ext uri="{FF2B5EF4-FFF2-40B4-BE49-F238E27FC236}">
                <a16:creationId xmlns:a16="http://schemas.microsoft.com/office/drawing/2014/main" id="{C1EBC160-710C-4354-BD2F-B7F93C278DA3}"/>
              </a:ext>
            </a:extLst>
          </p:cNvPr>
          <p:cNvPicPr>
            <a:picLocks noChangeAspect="1"/>
          </p:cNvPicPr>
          <p:nvPr/>
        </p:nvPicPr>
        <p:blipFill>
          <a:blip r:embed="rId3"/>
          <a:stretch>
            <a:fillRect/>
          </a:stretch>
        </p:blipFill>
        <p:spPr>
          <a:xfrm>
            <a:off x="2029629" y="4038600"/>
            <a:ext cx="5562600" cy="2514600"/>
          </a:xfrm>
          <a:prstGeom prst="rect">
            <a:avLst/>
          </a:prstGeom>
        </p:spPr>
      </p:pic>
      <p:pic>
        <p:nvPicPr>
          <p:cNvPr id="3" name="Picture 2">
            <a:extLst>
              <a:ext uri="{FF2B5EF4-FFF2-40B4-BE49-F238E27FC236}">
                <a16:creationId xmlns:a16="http://schemas.microsoft.com/office/drawing/2014/main" id="{946BF6DB-4322-4A0C-ADAF-768E46229E20}"/>
              </a:ext>
            </a:extLst>
          </p:cNvPr>
          <p:cNvPicPr>
            <a:picLocks noChangeAspect="1"/>
          </p:cNvPicPr>
          <p:nvPr/>
        </p:nvPicPr>
        <p:blipFill>
          <a:blip r:embed="rId4"/>
          <a:stretch>
            <a:fillRect/>
          </a:stretch>
        </p:blipFill>
        <p:spPr>
          <a:xfrm>
            <a:off x="3429000" y="3181353"/>
            <a:ext cx="2907764" cy="1096867"/>
          </a:xfrm>
          <a:prstGeom prst="rect">
            <a:avLst/>
          </a:prstGeom>
        </p:spPr>
      </p:pic>
    </p:spTree>
    <p:extLst>
      <p:ext uri="{BB962C8B-B14F-4D97-AF65-F5344CB8AC3E}">
        <p14:creationId xmlns:p14="http://schemas.microsoft.com/office/powerpoint/2010/main" val="429081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3DB0EFF-970E-4733-8FCD-12BE742AEFDB}"/>
              </a:ext>
            </a:extLst>
          </p:cNvPr>
          <p:cNvPicPr>
            <a:picLocks noGrp="1" noChangeAspect="1"/>
          </p:cNvPicPr>
          <p:nvPr>
            <p:ph idx="1"/>
          </p:nvPr>
        </p:nvPicPr>
        <p:blipFill>
          <a:blip r:embed="rId2"/>
          <a:stretch>
            <a:fillRect/>
          </a:stretch>
        </p:blipFill>
        <p:spPr>
          <a:xfrm rot="5400000">
            <a:off x="2779888" y="-1563512"/>
            <a:ext cx="3355624" cy="6629400"/>
          </a:xfrm>
        </p:spPr>
      </p:pic>
      <p:sp>
        <p:nvSpPr>
          <p:cNvPr id="6" name="Rectangle 5">
            <a:extLst>
              <a:ext uri="{FF2B5EF4-FFF2-40B4-BE49-F238E27FC236}">
                <a16:creationId xmlns:a16="http://schemas.microsoft.com/office/drawing/2014/main" id="{097A1CEF-03F0-4152-AB9E-06956DCB73F0}"/>
              </a:ext>
            </a:extLst>
          </p:cNvPr>
          <p:cNvSpPr/>
          <p:nvPr/>
        </p:nvSpPr>
        <p:spPr>
          <a:xfrm>
            <a:off x="304800" y="2438400"/>
            <a:ext cx="7924800"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SIDE VIEW</a:t>
            </a:r>
          </a:p>
        </p:txBody>
      </p:sp>
      <p:pic>
        <p:nvPicPr>
          <p:cNvPr id="2" name="Picture 1">
            <a:extLst>
              <a:ext uri="{FF2B5EF4-FFF2-40B4-BE49-F238E27FC236}">
                <a16:creationId xmlns:a16="http://schemas.microsoft.com/office/drawing/2014/main" id="{6BDDA363-D6AE-4E2F-87C3-D01220DB14F2}"/>
              </a:ext>
            </a:extLst>
          </p:cNvPr>
          <p:cNvPicPr>
            <a:picLocks noChangeAspect="1"/>
          </p:cNvPicPr>
          <p:nvPr/>
        </p:nvPicPr>
        <p:blipFill rotWithShape="1">
          <a:blip r:embed="rId3"/>
          <a:srcRect l="21889" t="12221" r="23112" b="17148"/>
          <a:stretch/>
        </p:blipFill>
        <p:spPr>
          <a:xfrm>
            <a:off x="330200" y="906139"/>
            <a:ext cx="8593422" cy="5045721"/>
          </a:xfrm>
          <a:prstGeom prst="rect">
            <a:avLst/>
          </a:prstGeom>
        </p:spPr>
      </p:pic>
    </p:spTree>
    <p:extLst>
      <p:ext uri="{BB962C8B-B14F-4D97-AF65-F5344CB8AC3E}">
        <p14:creationId xmlns:p14="http://schemas.microsoft.com/office/powerpoint/2010/main" val="361269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738363-C6A8-4003-B65B-E5187CD85225}"/>
              </a:ext>
            </a:extLst>
          </p:cNvPr>
          <p:cNvPicPr>
            <a:picLocks noGrp="1" noChangeAspect="1"/>
          </p:cNvPicPr>
          <p:nvPr>
            <p:ph idx="1"/>
          </p:nvPr>
        </p:nvPicPr>
        <p:blipFill>
          <a:blip r:embed="rId2"/>
          <a:stretch>
            <a:fillRect/>
          </a:stretch>
        </p:blipFill>
        <p:spPr>
          <a:xfrm>
            <a:off x="1143000" y="457200"/>
            <a:ext cx="6741666" cy="2720758"/>
          </a:xfrm>
        </p:spPr>
      </p:pic>
      <p:pic>
        <p:nvPicPr>
          <p:cNvPr id="6" name="Picture 5"/>
          <p:cNvPicPr>
            <a:picLocks noChangeAspect="1"/>
          </p:cNvPicPr>
          <p:nvPr/>
        </p:nvPicPr>
        <p:blipFill>
          <a:blip r:embed="rId3"/>
          <a:stretch>
            <a:fillRect/>
          </a:stretch>
        </p:blipFill>
        <p:spPr>
          <a:xfrm>
            <a:off x="1404154" y="3429000"/>
            <a:ext cx="6219357" cy="2928450"/>
          </a:xfrm>
          <a:prstGeom prst="rect">
            <a:avLst/>
          </a:prstGeom>
        </p:spPr>
      </p:pic>
    </p:spTree>
    <p:extLst>
      <p:ext uri="{BB962C8B-B14F-4D97-AF65-F5344CB8AC3E}">
        <p14:creationId xmlns:p14="http://schemas.microsoft.com/office/powerpoint/2010/main" val="48861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FF5DB-3A68-4448-82F0-4B736C241B37}"/>
              </a:ext>
            </a:extLst>
          </p:cNvPr>
          <p:cNvSpPr>
            <a:spLocks noGrp="1"/>
          </p:cNvSpPr>
          <p:nvPr>
            <p:ph type="title"/>
          </p:nvPr>
        </p:nvSpPr>
        <p:spPr>
          <a:xfrm>
            <a:off x="1447800" y="-30480"/>
            <a:ext cx="6589199" cy="792480"/>
          </a:xfrm>
        </p:spPr>
        <p:txBody>
          <a:bodyPr/>
          <a:lstStyle/>
          <a:p>
            <a:r>
              <a:rPr lang="en-IN" b="1" u="sng" dirty="0">
                <a:latin typeface="Algerian" panose="04020705040A02060702" pitchFamily="82" charset="0"/>
              </a:rPr>
              <a:t>MATERIALS USED</a:t>
            </a:r>
          </a:p>
        </p:txBody>
      </p:sp>
      <p:sp>
        <p:nvSpPr>
          <p:cNvPr id="3" name="Content Placeholder 2">
            <a:extLst>
              <a:ext uri="{FF2B5EF4-FFF2-40B4-BE49-F238E27FC236}">
                <a16:creationId xmlns:a16="http://schemas.microsoft.com/office/drawing/2014/main" id="{085FF841-227B-4C7A-BCF4-9D7032276DAD}"/>
              </a:ext>
            </a:extLst>
          </p:cNvPr>
          <p:cNvSpPr>
            <a:spLocks noGrp="1"/>
          </p:cNvSpPr>
          <p:nvPr>
            <p:ph idx="1"/>
          </p:nvPr>
        </p:nvSpPr>
        <p:spPr>
          <a:xfrm>
            <a:off x="0" y="609600"/>
            <a:ext cx="9144000" cy="6324600"/>
          </a:xfrm>
        </p:spPr>
        <p:txBody>
          <a:bodyPr/>
          <a:lstStyle/>
          <a:p>
            <a:r>
              <a:rPr lang="en-IN" sz="2800" b="1" u="sng" dirty="0"/>
              <a:t>Mild steel (Grade A Corten)</a:t>
            </a:r>
            <a:endParaRPr lang="en-IN" sz="2800" b="1" u="sng" cap="none" dirty="0"/>
          </a:p>
          <a:p>
            <a:r>
              <a:rPr lang="en-US" cap="none" dirty="0"/>
              <a:t>Mild steel is a </a:t>
            </a:r>
            <a:r>
              <a:rPr lang="en-US" b="1" u="sng" cap="none" dirty="0">
                <a:solidFill>
                  <a:srgbClr val="FF0000"/>
                </a:solidFill>
              </a:rPr>
              <a:t>ferrous metal made from iron and carbon.</a:t>
            </a:r>
            <a:r>
              <a:rPr lang="en-US" cap="none" dirty="0"/>
              <a:t> it is a low-priced material with properties that are suitable for most general engineering applications.</a:t>
            </a:r>
          </a:p>
          <a:p>
            <a:r>
              <a:rPr lang="en-US" cap="none" dirty="0"/>
              <a:t>Mild steel has a carbon content of between </a:t>
            </a:r>
            <a:r>
              <a:rPr lang="en-US" b="1" u="sng" cap="none" dirty="0"/>
              <a:t>0.16% and 0.29 %</a:t>
            </a:r>
            <a:r>
              <a:rPr lang="en-US" cap="none" dirty="0"/>
              <a:t> maximum with a relatively high melting point of between </a:t>
            </a:r>
            <a:r>
              <a:rPr lang="en-US" b="1" u="sng" cap="none" dirty="0"/>
              <a:t>1450°C to 1520°C.</a:t>
            </a:r>
          </a:p>
          <a:p>
            <a:r>
              <a:rPr lang="en-US" cap="none" dirty="0"/>
              <a:t>Corten Steel (grade A) is also known as weathering steel or atmospheric corrosion resistant steel </a:t>
            </a:r>
          </a:p>
          <a:p>
            <a:r>
              <a:rPr lang="en-IN" sz="3200" b="1" u="sng" cap="none" dirty="0"/>
              <a:t>STAINLESS STEEL(300 Series Austenitic)</a:t>
            </a:r>
          </a:p>
          <a:p>
            <a:r>
              <a:rPr lang="en-US" cap="none" dirty="0"/>
              <a:t>Stainless steel is essentially </a:t>
            </a:r>
            <a:r>
              <a:rPr lang="en-US" b="1" u="sng" cap="none" dirty="0"/>
              <a:t>low-carbon steel </a:t>
            </a:r>
            <a:r>
              <a:rPr lang="en-US" cap="none" dirty="0"/>
              <a:t>that contains </a:t>
            </a:r>
            <a:r>
              <a:rPr lang="en-US" b="1" cap="none" dirty="0"/>
              <a:t>chromium of 10% or more </a:t>
            </a:r>
            <a:r>
              <a:rPr lang="en-US" cap="none" dirty="0"/>
              <a:t>by weight.</a:t>
            </a:r>
          </a:p>
          <a:p>
            <a:r>
              <a:rPr lang="en-US" cap="none" dirty="0"/>
              <a:t>Austenitic </a:t>
            </a:r>
            <a:r>
              <a:rPr lang="en-US" b="1" u="sng" cap="none" dirty="0">
                <a:solidFill>
                  <a:srgbClr val="FF0000"/>
                </a:solidFill>
              </a:rPr>
              <a:t>304 and 316 </a:t>
            </a:r>
            <a:r>
              <a:rPr lang="en-US" cap="none" dirty="0"/>
              <a:t>stainless steels are considered </a:t>
            </a:r>
            <a:r>
              <a:rPr lang="en-US" b="1" u="sng" cap="none" dirty="0">
                <a:solidFill>
                  <a:srgbClr val="FF0000"/>
                </a:solidFill>
              </a:rPr>
              <a:t>surgical or medical-grade</a:t>
            </a:r>
            <a:r>
              <a:rPr lang="en-US" cap="none" dirty="0"/>
              <a:t> stainless steels, they are the most commons stainless steels.</a:t>
            </a:r>
          </a:p>
          <a:p>
            <a:endParaRPr lang="en-IN" cap="none" dirty="0"/>
          </a:p>
        </p:txBody>
      </p:sp>
    </p:spTree>
    <p:extLst>
      <p:ext uri="{BB962C8B-B14F-4D97-AF65-F5344CB8AC3E}">
        <p14:creationId xmlns:p14="http://schemas.microsoft.com/office/powerpoint/2010/main" val="4042911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4BC7F8-8478-4C67-9B01-6A4228B70608}"/>
              </a:ext>
            </a:extLst>
          </p:cNvPr>
          <p:cNvPicPr>
            <a:picLocks noChangeAspect="1"/>
          </p:cNvPicPr>
          <p:nvPr/>
        </p:nvPicPr>
        <p:blipFill rotWithShape="1">
          <a:blip r:embed="rId2"/>
          <a:srcRect l="4762" t="4191" r="12699" b="6920"/>
          <a:stretch/>
        </p:blipFill>
        <p:spPr>
          <a:xfrm>
            <a:off x="304800" y="304800"/>
            <a:ext cx="4191000" cy="6096000"/>
          </a:xfrm>
          <a:prstGeom prst="rect">
            <a:avLst/>
          </a:prstGeom>
        </p:spPr>
      </p:pic>
      <p:pic>
        <p:nvPicPr>
          <p:cNvPr id="2" name="Picture 1">
            <a:extLst>
              <a:ext uri="{FF2B5EF4-FFF2-40B4-BE49-F238E27FC236}">
                <a16:creationId xmlns:a16="http://schemas.microsoft.com/office/drawing/2014/main" id="{9D1F4BC3-2BF5-4945-8E19-BCDD945AF1FA}"/>
              </a:ext>
            </a:extLst>
          </p:cNvPr>
          <p:cNvPicPr>
            <a:picLocks noChangeAspect="1"/>
          </p:cNvPicPr>
          <p:nvPr/>
        </p:nvPicPr>
        <p:blipFill rotWithShape="1">
          <a:blip r:embed="rId3"/>
          <a:srcRect t="28205"/>
          <a:stretch/>
        </p:blipFill>
        <p:spPr>
          <a:xfrm>
            <a:off x="4610584" y="3429000"/>
            <a:ext cx="4383404" cy="2971800"/>
          </a:xfrm>
          <a:prstGeom prst="rect">
            <a:avLst/>
          </a:prstGeom>
        </p:spPr>
      </p:pic>
      <p:pic>
        <p:nvPicPr>
          <p:cNvPr id="3" name="Picture 2">
            <a:extLst>
              <a:ext uri="{FF2B5EF4-FFF2-40B4-BE49-F238E27FC236}">
                <a16:creationId xmlns:a16="http://schemas.microsoft.com/office/drawing/2014/main" id="{84FB96E3-F057-41B6-9402-E55D5B93302E}"/>
              </a:ext>
            </a:extLst>
          </p:cNvPr>
          <p:cNvPicPr>
            <a:picLocks noChangeAspect="1"/>
          </p:cNvPicPr>
          <p:nvPr/>
        </p:nvPicPr>
        <p:blipFill>
          <a:blip r:embed="rId4"/>
          <a:stretch>
            <a:fillRect/>
          </a:stretch>
        </p:blipFill>
        <p:spPr>
          <a:xfrm>
            <a:off x="4573195" y="335270"/>
            <a:ext cx="4383404" cy="2865368"/>
          </a:xfrm>
          <a:prstGeom prst="rect">
            <a:avLst/>
          </a:prstGeom>
        </p:spPr>
      </p:pic>
    </p:spTree>
    <p:extLst>
      <p:ext uri="{BB962C8B-B14F-4D97-AF65-F5344CB8AC3E}">
        <p14:creationId xmlns:p14="http://schemas.microsoft.com/office/powerpoint/2010/main" val="100298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2929B-E390-4E2E-A654-2CDBBF2A9C6C}"/>
              </a:ext>
            </a:extLst>
          </p:cNvPr>
          <p:cNvPicPr>
            <a:picLocks noChangeAspect="1"/>
          </p:cNvPicPr>
          <p:nvPr/>
        </p:nvPicPr>
        <p:blipFill>
          <a:blip r:embed="rId2"/>
          <a:stretch>
            <a:fillRect/>
          </a:stretch>
        </p:blipFill>
        <p:spPr>
          <a:xfrm>
            <a:off x="4953000" y="533400"/>
            <a:ext cx="3962400" cy="5987873"/>
          </a:xfrm>
          <a:prstGeom prst="rect">
            <a:avLst/>
          </a:prstGeom>
        </p:spPr>
      </p:pic>
      <p:pic>
        <p:nvPicPr>
          <p:cNvPr id="3" name="Picture 2">
            <a:extLst>
              <a:ext uri="{FF2B5EF4-FFF2-40B4-BE49-F238E27FC236}">
                <a16:creationId xmlns:a16="http://schemas.microsoft.com/office/drawing/2014/main" id="{3936DF74-8690-435E-9DEB-EA5E31BBFA4C}"/>
              </a:ext>
            </a:extLst>
          </p:cNvPr>
          <p:cNvPicPr>
            <a:picLocks noChangeAspect="1"/>
          </p:cNvPicPr>
          <p:nvPr/>
        </p:nvPicPr>
        <p:blipFill>
          <a:blip r:embed="rId3"/>
          <a:stretch>
            <a:fillRect/>
          </a:stretch>
        </p:blipFill>
        <p:spPr>
          <a:xfrm>
            <a:off x="152400" y="533399"/>
            <a:ext cx="4663844" cy="5987874"/>
          </a:xfrm>
          <a:prstGeom prst="rect">
            <a:avLst/>
          </a:prstGeom>
        </p:spPr>
      </p:pic>
    </p:spTree>
    <p:extLst>
      <p:ext uri="{BB962C8B-B14F-4D97-AF65-F5344CB8AC3E}">
        <p14:creationId xmlns:p14="http://schemas.microsoft.com/office/powerpoint/2010/main" val="237998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4C7FA9-2BAD-4A7F-897D-08F3B23FFA9A}"/>
              </a:ext>
            </a:extLst>
          </p:cNvPr>
          <p:cNvPicPr>
            <a:picLocks noChangeAspect="1"/>
          </p:cNvPicPr>
          <p:nvPr/>
        </p:nvPicPr>
        <p:blipFill>
          <a:blip r:embed="rId2"/>
          <a:stretch>
            <a:fillRect/>
          </a:stretch>
        </p:blipFill>
        <p:spPr>
          <a:xfrm>
            <a:off x="381000" y="414266"/>
            <a:ext cx="3657917" cy="6029467"/>
          </a:xfrm>
          <a:prstGeom prst="rect">
            <a:avLst/>
          </a:prstGeom>
        </p:spPr>
      </p:pic>
      <p:pic>
        <p:nvPicPr>
          <p:cNvPr id="5" name="Picture 4">
            <a:extLst>
              <a:ext uri="{FF2B5EF4-FFF2-40B4-BE49-F238E27FC236}">
                <a16:creationId xmlns:a16="http://schemas.microsoft.com/office/drawing/2014/main" id="{2697323F-016B-4BD8-A8F5-BDEB5D471BD8}"/>
              </a:ext>
            </a:extLst>
          </p:cNvPr>
          <p:cNvPicPr>
            <a:picLocks noChangeAspect="1"/>
          </p:cNvPicPr>
          <p:nvPr/>
        </p:nvPicPr>
        <p:blipFill rotWithShape="1">
          <a:blip r:embed="rId3"/>
          <a:srcRect l="5556" t="12081" r="11481" b="18889"/>
          <a:stretch/>
        </p:blipFill>
        <p:spPr>
          <a:xfrm>
            <a:off x="4267200" y="450920"/>
            <a:ext cx="4267200" cy="6029466"/>
          </a:xfrm>
          <a:prstGeom prst="rect">
            <a:avLst/>
          </a:prstGeom>
        </p:spPr>
      </p:pic>
      <p:sp>
        <p:nvSpPr>
          <p:cNvPr id="9" name="Rectangle 8">
            <a:extLst>
              <a:ext uri="{FF2B5EF4-FFF2-40B4-BE49-F238E27FC236}">
                <a16:creationId xmlns:a16="http://schemas.microsoft.com/office/drawing/2014/main" id="{DE9D2905-DF7D-4524-A9DA-3D5856F416D8}"/>
              </a:ext>
            </a:extLst>
          </p:cNvPr>
          <p:cNvSpPr/>
          <p:nvPr/>
        </p:nvSpPr>
        <p:spPr>
          <a:xfrm>
            <a:off x="4507606" y="5486400"/>
            <a:ext cx="3946465"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Product </a:t>
            </a:r>
            <a:r>
              <a:rPr lang="en-IN" sz="4000" dirty="0">
                <a:ln w="0"/>
                <a:effectLst>
                  <a:outerShdw blurRad="38100" dist="19050" dir="2700000" algn="tl" rotWithShape="0">
                    <a:schemeClr val="dk1">
                      <a:alpha val="40000"/>
                    </a:schemeClr>
                  </a:outerShdw>
                </a:effectLst>
              </a:rPr>
              <a:t>efficiency </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76502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F51741-6A6B-4465-AA3A-0CA734BF7691}"/>
              </a:ext>
            </a:extLst>
          </p:cNvPr>
          <p:cNvPicPr>
            <a:picLocks noChangeAspect="1"/>
          </p:cNvPicPr>
          <p:nvPr/>
        </p:nvPicPr>
        <p:blipFill rotWithShape="1">
          <a:blip r:embed="rId2"/>
          <a:srcRect l="9136" t="5956" r="3419" b="2553"/>
          <a:stretch/>
        </p:blipFill>
        <p:spPr>
          <a:xfrm>
            <a:off x="152400" y="914400"/>
            <a:ext cx="8839200" cy="5914320"/>
          </a:xfrm>
          <a:prstGeom prst="rect">
            <a:avLst/>
          </a:prstGeom>
        </p:spPr>
      </p:pic>
      <p:sp>
        <p:nvSpPr>
          <p:cNvPr id="5" name="Rectangle 4">
            <a:extLst>
              <a:ext uri="{FF2B5EF4-FFF2-40B4-BE49-F238E27FC236}">
                <a16:creationId xmlns:a16="http://schemas.microsoft.com/office/drawing/2014/main" id="{48AB52F1-04BB-4272-8BD9-31EB47910066}"/>
              </a:ext>
            </a:extLst>
          </p:cNvPr>
          <p:cNvSpPr/>
          <p:nvPr/>
        </p:nvSpPr>
        <p:spPr>
          <a:xfrm>
            <a:off x="2125881" y="0"/>
            <a:ext cx="489223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STEPPER MOTOR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80547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766" y="0"/>
            <a:ext cx="7620468" cy="829282"/>
          </a:xfrm>
        </p:spPr>
        <p:txBody>
          <a:bodyPr>
            <a:normAutofit fontScale="90000"/>
          </a:bodyPr>
          <a:lstStyle/>
          <a:p>
            <a:r>
              <a:rPr lang="en-US" dirty="0"/>
              <a:t>Arduino </a:t>
            </a:r>
            <a:r>
              <a:rPr lang="en-US" dirty="0" err="1"/>
              <a:t>uno</a:t>
            </a:r>
            <a:r>
              <a:rPr lang="en-US" dirty="0"/>
              <a:t> R3(Micro-controller) used For controlling stepper motor</a:t>
            </a:r>
            <a:endParaRPr lang="en-IN" dirty="0"/>
          </a:p>
        </p:txBody>
      </p:sp>
      <p:sp>
        <p:nvSpPr>
          <p:cNvPr id="3" name="Content Placeholder 2"/>
          <p:cNvSpPr>
            <a:spLocks noGrp="1"/>
          </p:cNvSpPr>
          <p:nvPr>
            <p:ph sz="quarter" idx="13"/>
          </p:nvPr>
        </p:nvSpPr>
        <p:spPr>
          <a:xfrm>
            <a:off x="76200" y="762000"/>
            <a:ext cx="8915400" cy="5791200"/>
          </a:xfrm>
        </p:spPr>
        <p:txBody>
          <a:bodyPr/>
          <a:lstStyle/>
          <a:p>
            <a:pPr marL="0" indent="0">
              <a:buNone/>
            </a:pPr>
            <a:r>
              <a:rPr lang="en-US" dirty="0"/>
              <a:t>                                                        </a:t>
            </a:r>
            <a:endParaRPr lang="en-IN" dirty="0"/>
          </a:p>
        </p:txBody>
      </p:sp>
      <p:pic>
        <p:nvPicPr>
          <p:cNvPr id="7" name="2022-04-06 20-27-04_Tr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1995" y="1219200"/>
            <a:ext cx="8283809" cy="5143500"/>
          </a:xfrm>
          <a:prstGeom prst="rect">
            <a:avLst/>
          </a:prstGeom>
        </p:spPr>
      </p:pic>
    </p:spTree>
    <p:extLst>
      <p:ext uri="{BB962C8B-B14F-4D97-AF65-F5344CB8AC3E}">
        <p14:creationId xmlns:p14="http://schemas.microsoft.com/office/powerpoint/2010/main" val="17706212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954" y="228600"/>
            <a:ext cx="7696668" cy="448282"/>
          </a:xfrm>
        </p:spPr>
        <p:txBody>
          <a:bodyPr>
            <a:normAutofit fontScale="90000"/>
          </a:bodyPr>
          <a:lstStyle/>
          <a:p>
            <a:r>
              <a:rPr lang="en-US" dirty="0"/>
              <a:t>PCB’s For Arduino</a:t>
            </a:r>
            <a:endParaRPr lang="en-IN"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 y="1255222"/>
            <a:ext cx="4520487" cy="2462948"/>
          </a:xfrm>
          <a:prstGeom prst="rect">
            <a:avLst/>
          </a:prstGeom>
        </p:spPr>
      </p:pic>
      <p:pic>
        <p:nvPicPr>
          <p:cNvPr id="5" name="Picture 4"/>
          <p:cNvPicPr>
            <a:picLocks noChangeAspect="1"/>
          </p:cNvPicPr>
          <p:nvPr/>
        </p:nvPicPr>
        <p:blipFill>
          <a:blip r:embed="rId3"/>
          <a:stretch>
            <a:fillRect/>
          </a:stretch>
        </p:blipFill>
        <p:spPr>
          <a:xfrm>
            <a:off x="4719484" y="1436933"/>
            <a:ext cx="4520488" cy="22812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 y="4114800"/>
            <a:ext cx="4257040" cy="274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5217" y="3899881"/>
            <a:ext cx="4774183" cy="2958119"/>
          </a:xfrm>
          <a:prstGeom prst="rect">
            <a:avLst/>
          </a:prstGeom>
        </p:spPr>
      </p:pic>
    </p:spTree>
    <p:extLst>
      <p:ext uri="{BB962C8B-B14F-4D97-AF65-F5344CB8AC3E}">
        <p14:creationId xmlns:p14="http://schemas.microsoft.com/office/powerpoint/2010/main" val="4104426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771" y="0"/>
            <a:ext cx="9144000" cy="676656"/>
          </a:xfrm>
          <a:prstGeom prst="rect">
            <a:avLst/>
          </a:prstGeom>
          <a:gradFill flip="none" rotWithShape="1">
            <a:gsLst>
              <a:gs pos="0">
                <a:schemeClr val="accent1">
                  <a:tint val="66000"/>
                  <a:satMod val="160000"/>
                </a:schemeClr>
              </a:gs>
              <a:gs pos="50000">
                <a:schemeClr val="accent1">
                  <a:tint val="44500"/>
                  <a:satMod val="160000"/>
                </a:schemeClr>
              </a:gs>
              <a:gs pos="85000">
                <a:schemeClr val="accent1">
                  <a:tint val="23500"/>
                  <a:satMod val="160000"/>
                  <a:alpha val="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itchFamily="18" charset="0"/>
                <a:cs typeface="Times New Roman" pitchFamily="18" charset="0"/>
              </a:rPr>
              <a:t>INTRODUCTION</a:t>
            </a:r>
            <a:endParaRPr lang="en-IN" sz="2400" b="1" dirty="0">
              <a:solidFill>
                <a:schemeClr val="tx1"/>
              </a:solidFill>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solidFill>
                  <a:schemeClr val="tx1"/>
                </a:solidFill>
                <a:latin typeface="Times New Roman" pitchFamily="18" charset="0"/>
                <a:cs typeface="Times New Roman" pitchFamily="18" charset="0"/>
              </a:rPr>
              <a:pPr/>
              <a:t>3</a:t>
            </a:fld>
            <a:endParaRPr lang="en-US" dirty="0">
              <a:solidFill>
                <a:schemeClr val="tx1"/>
              </a:solidFill>
              <a:latin typeface="Times New Roman" pitchFamily="18" charset="0"/>
              <a:cs typeface="Times New Roman" pitchFamily="18" charset="0"/>
            </a:endParaRPr>
          </a:p>
        </p:txBody>
      </p:sp>
      <p:sp>
        <p:nvSpPr>
          <p:cNvPr id="11" name="Footer Placeholder 8"/>
          <p:cNvSpPr txBox="1">
            <a:spLocks/>
          </p:cNvSpPr>
          <p:nvPr/>
        </p:nvSpPr>
        <p:spPr>
          <a:xfrm>
            <a:off x="0" y="6477000"/>
            <a:ext cx="1676400" cy="365125"/>
          </a:xfrm>
          <a:prstGeom prst="rect">
            <a:avLst/>
          </a:prstGeom>
        </p:spPr>
        <p:txBody>
          <a:bodyPr vert="horz" lIns="91440" tIns="45720" rIns="91440" bIns="45720" rtlCol="0" anchor="ctr"/>
          <a:lstStyle/>
          <a:p>
            <a:pPr lvl="0">
              <a:defRPr/>
            </a:pPr>
            <a:endParaRPr kumimoji="0" lang="en-US" sz="1200" b="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sp>
        <p:nvSpPr>
          <p:cNvPr id="9" name="TextBox 8">
            <a:extLst>
              <a:ext uri="{FF2B5EF4-FFF2-40B4-BE49-F238E27FC236}">
                <a16:creationId xmlns:a16="http://schemas.microsoft.com/office/drawing/2014/main" id="{B6AD315E-D83D-4DA4-A894-771DC700F12C}"/>
              </a:ext>
            </a:extLst>
          </p:cNvPr>
          <p:cNvSpPr txBox="1"/>
          <p:nvPr/>
        </p:nvSpPr>
        <p:spPr>
          <a:xfrm>
            <a:off x="457200" y="1143000"/>
            <a:ext cx="8153400" cy="1292662"/>
          </a:xfrm>
          <a:prstGeom prst="rect">
            <a:avLst/>
          </a:prstGeom>
          <a:noFill/>
        </p:spPr>
        <p:txBody>
          <a:bodyPr wrap="square">
            <a:spAutoFit/>
          </a:bodyPr>
          <a:lstStyle/>
          <a:p>
            <a:pPr marL="342900" indent="-342900" algn="just">
              <a:buFont typeface="Arial" panose="020B0604020202020204" pitchFamily="34" charset="0"/>
              <a:buChar char="•"/>
            </a:pPr>
            <a:r>
              <a:rPr lang="en-IN" sz="2600" dirty="0">
                <a:solidFill>
                  <a:srgbClr val="0000FF"/>
                </a:solidFill>
              </a:rPr>
              <a:t>The project is based on simple cutting mechanism where, a long sheet is being cut into thin strips, which will later be used for biomedical application.</a:t>
            </a:r>
          </a:p>
        </p:txBody>
      </p:sp>
      <p:sp>
        <p:nvSpPr>
          <p:cNvPr id="6" name="TextBox 5">
            <a:extLst>
              <a:ext uri="{FF2B5EF4-FFF2-40B4-BE49-F238E27FC236}">
                <a16:creationId xmlns:a16="http://schemas.microsoft.com/office/drawing/2014/main" id="{3E9232B8-1327-404E-9500-1034561CC4A6}"/>
              </a:ext>
            </a:extLst>
          </p:cNvPr>
          <p:cNvSpPr txBox="1"/>
          <p:nvPr/>
        </p:nvSpPr>
        <p:spPr>
          <a:xfrm>
            <a:off x="457200" y="3637671"/>
            <a:ext cx="8153400" cy="892552"/>
          </a:xfrm>
          <a:prstGeom prst="rect">
            <a:avLst/>
          </a:prstGeom>
          <a:noFill/>
        </p:spPr>
        <p:txBody>
          <a:bodyPr wrap="square" rtlCol="0">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600" b="0" i="0" u="none" strike="noStrike" kern="1200" cap="none" spc="0" normalizeH="0" baseline="0" noProof="0" dirty="0">
                <a:ln>
                  <a:noFill/>
                </a:ln>
                <a:solidFill>
                  <a:srgbClr val="0000FF"/>
                </a:solidFill>
                <a:effectLst/>
                <a:uLnTx/>
                <a:uFillTx/>
                <a:latin typeface="Tw Cen MT" panose="020B0602020104020603"/>
                <a:ea typeface="+mn-ea"/>
                <a:cs typeface="+mn-cs"/>
              </a:rPr>
              <a:t>The challenge was to make the machine more efficient and create minimum waste.</a:t>
            </a:r>
          </a:p>
        </p:txBody>
      </p:sp>
      <p:sp>
        <p:nvSpPr>
          <p:cNvPr id="7" name="TextBox 6">
            <a:extLst>
              <a:ext uri="{FF2B5EF4-FFF2-40B4-BE49-F238E27FC236}">
                <a16:creationId xmlns:a16="http://schemas.microsoft.com/office/drawing/2014/main" id="{91775D6E-96B4-4715-AD4A-52850D7D0564}"/>
              </a:ext>
            </a:extLst>
          </p:cNvPr>
          <p:cNvSpPr txBox="1"/>
          <p:nvPr/>
        </p:nvSpPr>
        <p:spPr>
          <a:xfrm>
            <a:off x="457200" y="4545864"/>
            <a:ext cx="8153400" cy="492443"/>
          </a:xfrm>
          <a:prstGeom prst="rect">
            <a:avLst/>
          </a:prstGeom>
          <a:noFill/>
        </p:spPr>
        <p:txBody>
          <a:bodyPr wrap="square" rtlCol="0">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600" b="0" i="0" u="none" strike="noStrike" kern="1200" cap="none" spc="0" normalizeH="0" baseline="0" noProof="0" dirty="0">
                <a:ln>
                  <a:noFill/>
                </a:ln>
                <a:solidFill>
                  <a:srgbClr val="0000FF"/>
                </a:solidFill>
                <a:effectLst/>
                <a:uLnTx/>
                <a:uFillTx/>
                <a:latin typeface="Tw Cen MT" panose="020B0602020104020603"/>
                <a:ea typeface="+mn-ea"/>
                <a:cs typeface="+mn-cs"/>
              </a:rPr>
              <a:t>We made a visit to the Industry located at Pune.</a:t>
            </a:r>
          </a:p>
        </p:txBody>
      </p:sp>
      <p:sp>
        <p:nvSpPr>
          <p:cNvPr id="15" name="TextBox 14">
            <a:extLst>
              <a:ext uri="{FF2B5EF4-FFF2-40B4-BE49-F238E27FC236}">
                <a16:creationId xmlns:a16="http://schemas.microsoft.com/office/drawing/2014/main" id="{A2C9B0AF-6E4E-44E1-B093-C775F66E4802}"/>
              </a:ext>
            </a:extLst>
          </p:cNvPr>
          <p:cNvSpPr txBox="1"/>
          <p:nvPr/>
        </p:nvSpPr>
        <p:spPr>
          <a:xfrm>
            <a:off x="457200" y="2329369"/>
            <a:ext cx="8153400" cy="1292662"/>
          </a:xfrm>
          <a:prstGeom prst="rect">
            <a:avLst/>
          </a:prstGeom>
          <a:noFill/>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600" b="0" i="0" u="none" strike="noStrike" kern="1200" cap="none" spc="0" normalizeH="0" baseline="0" noProof="0" dirty="0">
                <a:ln>
                  <a:noFill/>
                </a:ln>
                <a:solidFill>
                  <a:srgbClr val="0000FF"/>
                </a:solidFill>
                <a:effectLst/>
                <a:uLnTx/>
                <a:uFillTx/>
                <a:latin typeface="Tw Cen MT" panose="020B0602020104020603"/>
                <a:ea typeface="+mn-ea"/>
                <a:cs typeface="+mn-cs"/>
              </a:rPr>
              <a:t>In this project we used the initials steps of the reverse engineering</a:t>
            </a:r>
            <a:r>
              <a:rPr kumimoji="0" lang="en-IN" sz="2600" b="0" i="0" u="none" strike="noStrike" kern="1200" cap="none" spc="0" normalizeH="0" noProof="0" dirty="0">
                <a:ln>
                  <a:noFill/>
                </a:ln>
                <a:solidFill>
                  <a:srgbClr val="0000FF"/>
                </a:solidFill>
                <a:effectLst/>
                <a:uLnTx/>
                <a:uFillTx/>
                <a:latin typeface="Tw Cen MT" panose="020B0602020104020603"/>
                <a:ea typeface="+mn-ea"/>
                <a:cs typeface="+mn-cs"/>
              </a:rPr>
              <a:t> to get the dimentions and further used to generate CAD model.</a:t>
            </a:r>
            <a:endParaRPr kumimoji="0" lang="en-IN" sz="2800" b="0" i="0" u="none" strike="noStrike" kern="1200" cap="none" spc="0" normalizeH="0" baseline="0" noProof="0" dirty="0">
              <a:ln>
                <a:noFill/>
              </a:ln>
              <a:solidFill>
                <a:srgbClr val="0000FF"/>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18550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A2CA6F-5CCD-46F3-B1E8-74E4BF3FE1DD}"/>
              </a:ext>
            </a:extLst>
          </p:cNvPr>
          <p:cNvSpPr>
            <a:spLocks noGrp="1"/>
          </p:cNvSpPr>
          <p:nvPr>
            <p:ph idx="1"/>
          </p:nvPr>
        </p:nvSpPr>
        <p:spPr>
          <a:xfrm>
            <a:off x="314325" y="875785"/>
            <a:ext cx="4904088" cy="1983260"/>
          </a:xfrm>
        </p:spPr>
        <p:txBody>
          <a:bodyPr/>
          <a:lstStyle/>
          <a:p>
            <a:pPr marL="0" indent="0">
              <a:buNone/>
            </a:pPr>
            <a:r>
              <a:rPr lang="en-US" dirty="0">
                <a:solidFill>
                  <a:schemeClr val="accent6">
                    <a:lumMod val="75000"/>
                  </a:schemeClr>
                </a:solidFill>
              </a:rPr>
              <a:t>Forces on spur gear teeth</a:t>
            </a:r>
          </a:p>
          <a:p>
            <a:pPr marL="0" indent="0">
              <a:buNone/>
            </a:pPr>
            <a:r>
              <a:rPr lang="en-US" sz="900" dirty="0">
                <a:latin typeface="Arial" panose="020B0604020202020204" pitchFamily="34" charset="0"/>
                <a:cs typeface="Arial" panose="020B0604020202020204" pitchFamily="34" charset="0"/>
              </a:rPr>
              <a:t>• Ft = Transmitted force</a:t>
            </a:r>
          </a:p>
          <a:p>
            <a:pPr marL="0" indent="0">
              <a:buNone/>
            </a:pP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Fn</a:t>
            </a:r>
            <a:r>
              <a:rPr lang="en-US" sz="900" dirty="0">
                <a:latin typeface="Arial" panose="020B0604020202020204" pitchFamily="34" charset="0"/>
                <a:cs typeface="Arial" panose="020B0604020202020204" pitchFamily="34" charset="0"/>
              </a:rPr>
              <a:t> = Normal force or separating force </a:t>
            </a:r>
          </a:p>
          <a:p>
            <a:pPr marL="0" indent="0">
              <a:buNone/>
            </a:pPr>
            <a:r>
              <a:rPr lang="en-US" sz="900" dirty="0">
                <a:latin typeface="Arial" panose="020B0604020202020204" pitchFamily="34" charset="0"/>
                <a:cs typeface="Arial" panose="020B0604020202020204" pitchFamily="34" charset="0"/>
              </a:rPr>
              <a:t>• Fr = Resultant force </a:t>
            </a:r>
          </a:p>
          <a:p>
            <a:pPr marL="0" indent="0">
              <a:buNone/>
            </a:pPr>
            <a:r>
              <a:rPr lang="en-US" sz="900" dirty="0">
                <a:latin typeface="Arial" panose="020B0604020202020204" pitchFamily="34" charset="0"/>
                <a:cs typeface="Arial" panose="020B0604020202020204" pitchFamily="34" charset="0"/>
              </a:rPr>
              <a:t>• θ = pressure angle </a:t>
            </a:r>
          </a:p>
          <a:p>
            <a:pPr marL="0" indent="0">
              <a:buNone/>
            </a:pP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Fn</a:t>
            </a:r>
            <a:r>
              <a:rPr lang="en-US" sz="900" dirty="0">
                <a:latin typeface="Arial" panose="020B0604020202020204" pitchFamily="34" charset="0"/>
                <a:cs typeface="Arial" panose="020B0604020202020204" pitchFamily="34" charset="0"/>
              </a:rPr>
              <a:t> = Ft tan θ</a:t>
            </a:r>
            <a:r>
              <a:rPr lang="en-US" sz="900" dirty="0">
                <a:solidFill>
                  <a:schemeClr val="accent1"/>
                </a:solidFill>
                <a:latin typeface="Arial" panose="020B0604020202020204" pitchFamily="34" charset="0"/>
                <a:cs typeface="Arial" panose="020B0604020202020204" pitchFamily="34" charset="0"/>
              </a:rPr>
              <a:t>     </a:t>
            </a:r>
            <a:endParaRPr lang="en-IN" sz="900" dirty="0">
              <a:solidFill>
                <a:schemeClr val="accent1"/>
              </a:solidFill>
              <a:latin typeface="Arial" panose="020B0604020202020204" pitchFamily="34" charset="0"/>
              <a:cs typeface="Arial" panose="020B0604020202020204" pitchFamily="34" charset="0"/>
            </a:endParaRPr>
          </a:p>
          <a:p>
            <a:pPr marL="0" indent="0">
              <a:buNone/>
            </a:pPr>
            <a:endParaRPr lang="en-IN" dirty="0"/>
          </a:p>
        </p:txBody>
      </p:sp>
      <p:sp>
        <p:nvSpPr>
          <p:cNvPr id="4" name="TextBox 3">
            <a:extLst>
              <a:ext uri="{FF2B5EF4-FFF2-40B4-BE49-F238E27FC236}">
                <a16:creationId xmlns:a16="http://schemas.microsoft.com/office/drawing/2014/main" id="{CC0FC03A-2B6C-400D-A722-A146C5666BFF}"/>
              </a:ext>
            </a:extLst>
          </p:cNvPr>
          <p:cNvSpPr txBox="1"/>
          <p:nvPr/>
        </p:nvSpPr>
        <p:spPr>
          <a:xfrm>
            <a:off x="2784456" y="2209800"/>
            <a:ext cx="1167714" cy="300082"/>
          </a:xfrm>
          <a:prstGeom prst="rect">
            <a:avLst/>
          </a:prstGeom>
          <a:noFill/>
        </p:spPr>
        <p:txBody>
          <a:bodyPr wrap="square" rtlCol="0">
            <a:spAutoFit/>
          </a:bodyPr>
          <a:lstStyle/>
          <a:p>
            <a:r>
              <a:rPr lang="en-US" sz="1350" b="1" dirty="0">
                <a:solidFill>
                  <a:schemeClr val="accent1"/>
                </a:solidFill>
              </a:rPr>
              <a:t> Fr = Ft/cos θ</a:t>
            </a:r>
            <a:endParaRPr lang="en-IN" sz="1350" b="1" dirty="0"/>
          </a:p>
        </p:txBody>
      </p:sp>
      <p:pic>
        <p:nvPicPr>
          <p:cNvPr id="5" name="Picture 4">
            <a:extLst>
              <a:ext uri="{FF2B5EF4-FFF2-40B4-BE49-F238E27FC236}">
                <a16:creationId xmlns:a16="http://schemas.microsoft.com/office/drawing/2014/main" id="{821A4A11-87A0-42FD-B843-DEF8747CC063}"/>
              </a:ext>
            </a:extLst>
          </p:cNvPr>
          <p:cNvPicPr>
            <a:picLocks noChangeAspect="1"/>
          </p:cNvPicPr>
          <p:nvPr/>
        </p:nvPicPr>
        <p:blipFill>
          <a:blip r:embed="rId2"/>
          <a:stretch>
            <a:fillRect/>
          </a:stretch>
        </p:blipFill>
        <p:spPr>
          <a:xfrm>
            <a:off x="4164553" y="972615"/>
            <a:ext cx="1266243" cy="1677361"/>
          </a:xfrm>
          <a:prstGeom prst="rect">
            <a:avLst/>
          </a:prstGeom>
        </p:spPr>
      </p:pic>
      <p:cxnSp>
        <p:nvCxnSpPr>
          <p:cNvPr id="7" name="Straight Connector 6">
            <a:extLst>
              <a:ext uri="{FF2B5EF4-FFF2-40B4-BE49-F238E27FC236}">
                <a16:creationId xmlns:a16="http://schemas.microsoft.com/office/drawing/2014/main" id="{456D3188-E27E-4471-9CBF-1FAFA33D9A3A}"/>
              </a:ext>
            </a:extLst>
          </p:cNvPr>
          <p:cNvCxnSpPr>
            <a:cxnSpLocks/>
          </p:cNvCxnSpPr>
          <p:nvPr/>
        </p:nvCxnSpPr>
        <p:spPr>
          <a:xfrm>
            <a:off x="0" y="2859045"/>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7FCE838-9AE6-425D-B72A-7DF12B2D799A}"/>
              </a:ext>
            </a:extLst>
          </p:cNvPr>
          <p:cNvCxnSpPr>
            <a:cxnSpLocks/>
          </p:cNvCxnSpPr>
          <p:nvPr/>
        </p:nvCxnSpPr>
        <p:spPr>
          <a:xfrm flipV="1">
            <a:off x="5532738" y="857250"/>
            <a:ext cx="0" cy="200179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6230C7-863A-481C-854A-5200C6F78692}"/>
              </a:ext>
            </a:extLst>
          </p:cNvPr>
          <p:cNvSpPr txBox="1"/>
          <p:nvPr/>
        </p:nvSpPr>
        <p:spPr>
          <a:xfrm>
            <a:off x="5532738" y="875786"/>
            <a:ext cx="3611262" cy="2123658"/>
          </a:xfrm>
          <a:prstGeom prst="rect">
            <a:avLst/>
          </a:prstGeom>
          <a:noFill/>
        </p:spPr>
        <p:txBody>
          <a:bodyPr wrap="square" rtlCol="0">
            <a:spAutoFit/>
          </a:bodyPr>
          <a:lstStyle/>
          <a:p>
            <a:r>
              <a:rPr lang="en-US" sz="2100" dirty="0">
                <a:solidFill>
                  <a:schemeClr val="accent6">
                    <a:lumMod val="75000"/>
                  </a:schemeClr>
                </a:solidFill>
              </a:rPr>
              <a:t>Forces on spur gear teeth</a:t>
            </a:r>
          </a:p>
          <a:p>
            <a:endParaRPr lang="en-US" sz="675" dirty="0">
              <a:solidFill>
                <a:schemeClr val="accent4">
                  <a:lumMod val="60000"/>
                  <a:lumOff val="40000"/>
                </a:schemeClr>
              </a:solidFill>
            </a:endParaRPr>
          </a:p>
          <a:p>
            <a:r>
              <a:rPr lang="en-US" sz="900" dirty="0"/>
              <a:t>• Power, P</a:t>
            </a:r>
          </a:p>
          <a:p>
            <a:r>
              <a:rPr lang="en-US" sz="900" dirty="0"/>
              <a:t>• Torque, T = F(t) r and r = </a:t>
            </a:r>
            <a:r>
              <a:rPr lang="en-US" sz="900" dirty="0" err="1"/>
              <a:t>Dp</a:t>
            </a:r>
            <a:r>
              <a:rPr lang="en-US" sz="900" dirty="0"/>
              <a:t> /2                         </a:t>
            </a:r>
            <a:r>
              <a:rPr lang="en-IN" sz="1350" b="1" dirty="0">
                <a:solidFill>
                  <a:srgbClr val="0070C0"/>
                </a:solidFill>
              </a:rPr>
              <a:t>F(t) = 2T/</a:t>
            </a:r>
            <a:r>
              <a:rPr lang="en-IN" sz="1350" b="1" dirty="0" err="1">
                <a:solidFill>
                  <a:srgbClr val="0070C0"/>
                </a:solidFill>
              </a:rPr>
              <a:t>Dp</a:t>
            </a:r>
            <a:endParaRPr lang="en-IN" sz="1350" b="1" dirty="0">
              <a:solidFill>
                <a:srgbClr val="0070C0"/>
              </a:solidFill>
            </a:endParaRPr>
          </a:p>
          <a:p>
            <a:r>
              <a:rPr lang="en-US" sz="900" dirty="0"/>
              <a:t>       Combining the above we can write</a:t>
            </a:r>
          </a:p>
          <a:p>
            <a:r>
              <a:rPr lang="en-IN" sz="1350" dirty="0">
                <a:solidFill>
                  <a:srgbClr val="0070C0"/>
                </a:solidFill>
              </a:rPr>
              <a:t> </a:t>
            </a:r>
            <a:r>
              <a:rPr lang="en-IN" sz="2100" dirty="0">
                <a:solidFill>
                  <a:schemeClr val="accent6">
                    <a:lumMod val="75000"/>
                  </a:schemeClr>
                </a:solidFill>
              </a:rPr>
              <a:t>Surface Speed</a:t>
            </a:r>
          </a:p>
          <a:p>
            <a:endParaRPr lang="en-IN" sz="675" dirty="0">
              <a:solidFill>
                <a:schemeClr val="accent4">
                  <a:lumMod val="60000"/>
                  <a:lumOff val="40000"/>
                </a:schemeClr>
              </a:solidFill>
            </a:endParaRPr>
          </a:p>
          <a:p>
            <a:r>
              <a:rPr lang="en-US" sz="900" dirty="0"/>
              <a:t>Surface speed (</a:t>
            </a:r>
            <a:r>
              <a:rPr lang="en-US" sz="900" dirty="0" err="1"/>
              <a:t>Vm</a:t>
            </a:r>
            <a:r>
              <a:rPr lang="en-US" sz="900" dirty="0"/>
              <a:t>) is often referred to as pitch-line speed</a:t>
            </a:r>
          </a:p>
          <a:p>
            <a:endParaRPr lang="en-US" sz="900" dirty="0"/>
          </a:p>
          <a:p>
            <a:r>
              <a:rPr lang="en-US" sz="1350" b="1" dirty="0" err="1">
                <a:solidFill>
                  <a:srgbClr val="0070C0"/>
                </a:solidFill>
              </a:rPr>
              <a:t>Vm</a:t>
            </a:r>
            <a:r>
              <a:rPr lang="en-US" sz="1350" b="1" dirty="0">
                <a:solidFill>
                  <a:srgbClr val="0070C0"/>
                </a:solidFill>
              </a:rPr>
              <a:t> = (</a:t>
            </a:r>
            <a:r>
              <a:rPr lang="el-GR" sz="1350" b="1" dirty="0">
                <a:solidFill>
                  <a:srgbClr val="0070C0"/>
                </a:solidFill>
              </a:rPr>
              <a:t>π </a:t>
            </a:r>
            <a:r>
              <a:rPr lang="en-IN" sz="1350" b="1" dirty="0" err="1">
                <a:solidFill>
                  <a:srgbClr val="0070C0"/>
                </a:solidFill>
              </a:rPr>
              <a:t>Dp</a:t>
            </a:r>
            <a:r>
              <a:rPr lang="en-IN" sz="1350" b="1" dirty="0">
                <a:solidFill>
                  <a:srgbClr val="0070C0"/>
                </a:solidFill>
              </a:rPr>
              <a:t> n)</a:t>
            </a:r>
            <a:r>
              <a:rPr lang="en-US" sz="1350" b="1" dirty="0">
                <a:solidFill>
                  <a:srgbClr val="0070C0"/>
                </a:solidFill>
              </a:rPr>
              <a:t>/1000  m/min ---Metric unit</a:t>
            </a:r>
          </a:p>
          <a:p>
            <a:endParaRPr lang="en-IN" sz="1350" dirty="0"/>
          </a:p>
        </p:txBody>
      </p:sp>
      <p:pic>
        <p:nvPicPr>
          <p:cNvPr id="15" name="Picture 14">
            <a:extLst>
              <a:ext uri="{FF2B5EF4-FFF2-40B4-BE49-F238E27FC236}">
                <a16:creationId xmlns:a16="http://schemas.microsoft.com/office/drawing/2014/main" id="{75502457-D068-40C6-820F-10542B1F2175}"/>
              </a:ext>
            </a:extLst>
          </p:cNvPr>
          <p:cNvPicPr>
            <a:picLocks noChangeAspect="1"/>
          </p:cNvPicPr>
          <p:nvPr/>
        </p:nvPicPr>
        <p:blipFill>
          <a:blip r:embed="rId3"/>
          <a:stretch>
            <a:fillRect/>
          </a:stretch>
        </p:blipFill>
        <p:spPr>
          <a:xfrm>
            <a:off x="3281821" y="2955875"/>
            <a:ext cx="2148976" cy="2821785"/>
          </a:xfrm>
          <a:prstGeom prst="rect">
            <a:avLst/>
          </a:prstGeom>
        </p:spPr>
      </p:pic>
      <p:sp>
        <p:nvSpPr>
          <p:cNvPr id="16" name="TextBox 15">
            <a:extLst>
              <a:ext uri="{FF2B5EF4-FFF2-40B4-BE49-F238E27FC236}">
                <a16:creationId xmlns:a16="http://schemas.microsoft.com/office/drawing/2014/main" id="{53B4E269-1D08-4A53-906C-E4D72D7A3CAB}"/>
              </a:ext>
            </a:extLst>
          </p:cNvPr>
          <p:cNvSpPr txBox="1"/>
          <p:nvPr/>
        </p:nvSpPr>
        <p:spPr>
          <a:xfrm>
            <a:off x="157549" y="3068114"/>
            <a:ext cx="4735727" cy="2619948"/>
          </a:xfrm>
          <a:prstGeom prst="rect">
            <a:avLst/>
          </a:prstGeom>
          <a:noFill/>
        </p:spPr>
        <p:txBody>
          <a:bodyPr wrap="square" rtlCol="0">
            <a:spAutoFit/>
          </a:bodyPr>
          <a:lstStyle/>
          <a:p>
            <a:r>
              <a:rPr lang="en-IN" sz="2100" b="1" dirty="0">
                <a:solidFill>
                  <a:schemeClr val="accent6">
                    <a:lumMod val="75000"/>
                  </a:schemeClr>
                </a:solidFill>
              </a:rPr>
              <a:t> </a:t>
            </a:r>
            <a:r>
              <a:rPr lang="en-IN" sz="2100" dirty="0">
                <a:solidFill>
                  <a:schemeClr val="accent6">
                    <a:lumMod val="75000"/>
                  </a:schemeClr>
                </a:solidFill>
              </a:rPr>
              <a:t>Lewis Equation </a:t>
            </a:r>
          </a:p>
          <a:p>
            <a:endParaRPr lang="en-IN" sz="675" b="1" dirty="0">
              <a:solidFill>
                <a:schemeClr val="accent6">
                  <a:lumMod val="75000"/>
                </a:schemeClr>
              </a:solidFill>
            </a:endParaRPr>
          </a:p>
          <a:p>
            <a:r>
              <a:rPr lang="en-IN" sz="1500" b="1" dirty="0">
                <a:solidFill>
                  <a:srgbClr val="0070C0"/>
                </a:solidFill>
              </a:rPr>
              <a:t>                      Fs =  (Sn Y b)/Pd</a:t>
            </a:r>
          </a:p>
          <a:p>
            <a:endParaRPr lang="en-IN" sz="1350" dirty="0"/>
          </a:p>
          <a:p>
            <a:r>
              <a:rPr lang="en-IN" sz="1350" dirty="0"/>
              <a:t>• Fs = Allowable dynamic bending force (lb)</a:t>
            </a:r>
          </a:p>
          <a:p>
            <a:r>
              <a:rPr lang="en-IN" sz="1350" dirty="0"/>
              <a:t>• Sn = Allowable stress (lb/in2).</a:t>
            </a:r>
          </a:p>
          <a:p>
            <a:r>
              <a:rPr lang="en-IN" sz="1350" dirty="0"/>
              <a:t> Use endurance limit and account</a:t>
            </a:r>
          </a:p>
          <a:p>
            <a:r>
              <a:rPr lang="en-IN" sz="1350" dirty="0"/>
              <a:t> for the fillet as the stress concentration</a:t>
            </a:r>
          </a:p>
          <a:p>
            <a:r>
              <a:rPr lang="en-IN" sz="1350" dirty="0"/>
              <a:t> factor </a:t>
            </a:r>
          </a:p>
          <a:p>
            <a:r>
              <a:rPr lang="en-IN" sz="1350" dirty="0"/>
              <a:t>• b = Face width (in.) </a:t>
            </a:r>
          </a:p>
          <a:p>
            <a:r>
              <a:rPr lang="en-IN" sz="1350" dirty="0"/>
              <a:t>• Y = Lewis form factor (Table 12.1) </a:t>
            </a:r>
          </a:p>
          <a:p>
            <a:r>
              <a:rPr lang="en-IN" sz="1350" dirty="0"/>
              <a:t>• Pd = Diametral pitch</a:t>
            </a:r>
          </a:p>
        </p:txBody>
      </p:sp>
      <p:cxnSp>
        <p:nvCxnSpPr>
          <p:cNvPr id="18" name="Straight Connector 17">
            <a:extLst>
              <a:ext uri="{FF2B5EF4-FFF2-40B4-BE49-F238E27FC236}">
                <a16:creationId xmlns:a16="http://schemas.microsoft.com/office/drawing/2014/main" id="{A2ED6FD7-778A-4E85-808B-2050BF2CD51F}"/>
              </a:ext>
            </a:extLst>
          </p:cNvPr>
          <p:cNvCxnSpPr/>
          <p:nvPr/>
        </p:nvCxnSpPr>
        <p:spPr>
          <a:xfrm>
            <a:off x="5532738" y="2859045"/>
            <a:ext cx="0" cy="3141705"/>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BC16C22-DAEC-46A9-9181-A433CE2AE97F}"/>
              </a:ext>
            </a:extLst>
          </p:cNvPr>
          <p:cNvSpPr txBox="1"/>
          <p:nvPr/>
        </p:nvSpPr>
        <p:spPr>
          <a:xfrm>
            <a:off x="5616146" y="3001600"/>
            <a:ext cx="3527853" cy="3023905"/>
          </a:xfrm>
          <a:prstGeom prst="rect">
            <a:avLst/>
          </a:prstGeom>
          <a:noFill/>
        </p:spPr>
        <p:txBody>
          <a:bodyPr wrap="square" rtlCol="0">
            <a:spAutoFit/>
          </a:bodyPr>
          <a:lstStyle/>
          <a:p>
            <a:r>
              <a:rPr lang="en-US" sz="2100" dirty="0">
                <a:solidFill>
                  <a:schemeClr val="accent6">
                    <a:lumMod val="75000"/>
                  </a:schemeClr>
                </a:solidFill>
              </a:rPr>
              <a:t>Force Transmitted </a:t>
            </a:r>
          </a:p>
          <a:p>
            <a:r>
              <a:rPr lang="en-US" sz="1200" dirty="0"/>
              <a:t>• Transmitted load depends on the accuracy of the gears</a:t>
            </a:r>
          </a:p>
          <a:p>
            <a:r>
              <a:rPr lang="en-US" sz="1200" dirty="0"/>
              <a:t>• A dynamic load factor is added to take care of this.</a:t>
            </a:r>
          </a:p>
          <a:p>
            <a:r>
              <a:rPr lang="en-US" sz="1200" dirty="0"/>
              <a:t>• Ft = Transmitted force </a:t>
            </a:r>
          </a:p>
          <a:p>
            <a:r>
              <a:rPr lang="en-US" sz="1200" dirty="0"/>
              <a:t>• </a:t>
            </a:r>
            <a:r>
              <a:rPr lang="en-US" sz="1200" dirty="0" err="1"/>
              <a:t>Fd</a:t>
            </a:r>
            <a:r>
              <a:rPr lang="en-US" sz="1200" dirty="0"/>
              <a:t> = Dynamic force </a:t>
            </a:r>
          </a:p>
          <a:p>
            <a:r>
              <a:rPr lang="en-US" sz="1200" dirty="0"/>
              <a:t>• Commercial   </a:t>
            </a:r>
          </a:p>
          <a:p>
            <a:endParaRPr lang="en-US" sz="1200" dirty="0"/>
          </a:p>
          <a:p>
            <a:r>
              <a:rPr lang="en-IN" sz="2100" dirty="0">
                <a:solidFill>
                  <a:schemeClr val="accent6">
                    <a:lumMod val="75000"/>
                  </a:schemeClr>
                </a:solidFill>
              </a:rPr>
              <a:t>Design Methods</a:t>
            </a:r>
          </a:p>
          <a:p>
            <a:r>
              <a:rPr lang="en-US" sz="1200" dirty="0"/>
              <a:t>  • Strength of gear tooth should be greater than the dynamic force; Fs ≥ </a:t>
            </a:r>
            <a:r>
              <a:rPr lang="en-US" sz="1200" dirty="0" err="1"/>
              <a:t>Fd</a:t>
            </a:r>
            <a:endParaRPr lang="en-US" sz="1200" dirty="0"/>
          </a:p>
          <a:p>
            <a:r>
              <a:rPr lang="en-US" sz="1200" dirty="0"/>
              <a:t>  • You should also include the factor of safety,                             	</a:t>
            </a:r>
            <a:r>
              <a:rPr lang="en-US" sz="1500" b="1" dirty="0">
                <a:solidFill>
                  <a:srgbClr val="0070C0"/>
                </a:solidFill>
              </a:rPr>
              <a:t>Fs/</a:t>
            </a:r>
            <a:r>
              <a:rPr lang="en-US" sz="1500" b="1" dirty="0" err="1">
                <a:solidFill>
                  <a:srgbClr val="0070C0"/>
                </a:solidFill>
              </a:rPr>
              <a:t>Nsf</a:t>
            </a:r>
            <a:r>
              <a:rPr lang="en-US" sz="1500" b="1" dirty="0">
                <a:solidFill>
                  <a:srgbClr val="0070C0"/>
                </a:solidFill>
              </a:rPr>
              <a:t> </a:t>
            </a:r>
            <a:r>
              <a:rPr lang="en-IN" sz="1500" b="1" dirty="0">
                <a:solidFill>
                  <a:srgbClr val="0070C0"/>
                </a:solidFill>
              </a:rPr>
              <a:t>&gt;= </a:t>
            </a:r>
            <a:r>
              <a:rPr lang="en-IN" sz="1500" b="1" dirty="0" err="1">
                <a:solidFill>
                  <a:srgbClr val="0070C0"/>
                </a:solidFill>
              </a:rPr>
              <a:t>Fd</a:t>
            </a:r>
            <a:endParaRPr lang="en-IN" sz="1500" b="1" dirty="0">
              <a:solidFill>
                <a:srgbClr val="0070C0"/>
              </a:solidFill>
            </a:endParaRPr>
          </a:p>
          <a:p>
            <a:endParaRPr lang="en-IN" sz="1350" dirty="0"/>
          </a:p>
        </p:txBody>
      </p:sp>
      <p:sp>
        <p:nvSpPr>
          <p:cNvPr id="23" name="TextBox 22">
            <a:extLst>
              <a:ext uri="{FF2B5EF4-FFF2-40B4-BE49-F238E27FC236}">
                <a16:creationId xmlns:a16="http://schemas.microsoft.com/office/drawing/2014/main" id="{995A2876-B62C-4BC8-888D-DF53ED9ADCB2}"/>
              </a:ext>
            </a:extLst>
          </p:cNvPr>
          <p:cNvSpPr txBox="1"/>
          <p:nvPr/>
        </p:nvSpPr>
        <p:spPr>
          <a:xfrm>
            <a:off x="7182365" y="4112630"/>
            <a:ext cx="1717137" cy="300082"/>
          </a:xfrm>
          <a:prstGeom prst="rect">
            <a:avLst/>
          </a:prstGeom>
          <a:noFill/>
        </p:spPr>
        <p:txBody>
          <a:bodyPr wrap="none" rtlCol="0">
            <a:spAutoFit/>
          </a:bodyPr>
          <a:lstStyle/>
          <a:p>
            <a:r>
              <a:rPr lang="en-IN" sz="1350" b="1" dirty="0" err="1">
                <a:solidFill>
                  <a:srgbClr val="0070C0"/>
                </a:solidFill>
              </a:rPr>
              <a:t>Fd</a:t>
            </a:r>
            <a:r>
              <a:rPr lang="en-IN" sz="1350" b="1" dirty="0">
                <a:solidFill>
                  <a:srgbClr val="0070C0"/>
                </a:solidFill>
              </a:rPr>
              <a:t> = 600+Vm/600 Ft</a:t>
            </a:r>
          </a:p>
        </p:txBody>
      </p:sp>
      <p:cxnSp>
        <p:nvCxnSpPr>
          <p:cNvPr id="25" name="Straight Connector 24">
            <a:extLst>
              <a:ext uri="{FF2B5EF4-FFF2-40B4-BE49-F238E27FC236}">
                <a16:creationId xmlns:a16="http://schemas.microsoft.com/office/drawing/2014/main" id="{19265352-705E-46B2-9132-4E7024090BA2}"/>
              </a:ext>
            </a:extLst>
          </p:cNvPr>
          <p:cNvCxnSpPr>
            <a:cxnSpLocks/>
          </p:cNvCxnSpPr>
          <p:nvPr/>
        </p:nvCxnSpPr>
        <p:spPr>
          <a:xfrm>
            <a:off x="5532738" y="4675488"/>
            <a:ext cx="361126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13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randombar(horizontal)">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randombar(horizontal)">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6"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519" y="0"/>
            <a:ext cx="7772868" cy="905482"/>
          </a:xfrm>
        </p:spPr>
        <p:txBody>
          <a:bodyPr/>
          <a:lstStyle/>
          <a:p>
            <a:r>
              <a:rPr lang="en-US" dirty="0"/>
              <a:t>Animation of Machine</a:t>
            </a:r>
            <a:endParaRPr lang="en-IN" dirty="0"/>
          </a:p>
        </p:txBody>
      </p:sp>
      <p:pic>
        <p:nvPicPr>
          <p:cNvPr id="4" name="WhatsApp Video 2022-04-06 at 8.39.34 PM (1)">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435100" y="1219200"/>
            <a:ext cx="6224588" cy="4668838"/>
          </a:xfrm>
        </p:spPr>
      </p:pic>
    </p:spTree>
    <p:extLst>
      <p:ext uri="{BB962C8B-B14F-4D97-AF65-F5344CB8AC3E}">
        <p14:creationId xmlns:p14="http://schemas.microsoft.com/office/powerpoint/2010/main" val="26456681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55ADC-9272-8520-9ECC-7359C4D93ED1}"/>
              </a:ext>
            </a:extLst>
          </p:cNvPr>
          <p:cNvSpPr>
            <a:spLocks noGrp="1"/>
          </p:cNvSpPr>
          <p:nvPr>
            <p:ph type="title"/>
          </p:nvPr>
        </p:nvSpPr>
        <p:spPr>
          <a:xfrm>
            <a:off x="628650" y="1"/>
            <a:ext cx="7886700" cy="1066800"/>
          </a:xfrm>
        </p:spPr>
        <p:txBody>
          <a:bodyPr/>
          <a:lstStyle/>
          <a:p>
            <a:pPr algn="ctr"/>
            <a:r>
              <a:rPr lang="en-IN" b="1" u="sng" dirty="0">
                <a:latin typeface="Algerian" panose="04020705040A02060702" pitchFamily="82" charset="0"/>
              </a:rPr>
              <a:t>MATLAB INTEGRATION</a:t>
            </a:r>
          </a:p>
        </p:txBody>
      </p:sp>
      <p:pic>
        <p:nvPicPr>
          <p:cNvPr id="4" name="Picture 3">
            <a:extLst>
              <a:ext uri="{FF2B5EF4-FFF2-40B4-BE49-F238E27FC236}">
                <a16:creationId xmlns:a16="http://schemas.microsoft.com/office/drawing/2014/main" id="{9629D482-E398-D2F8-04C1-211EBA00A831}"/>
              </a:ext>
            </a:extLst>
          </p:cNvPr>
          <p:cNvPicPr>
            <a:picLocks noChangeAspect="1"/>
          </p:cNvPicPr>
          <p:nvPr/>
        </p:nvPicPr>
        <p:blipFill rotWithShape="1">
          <a:blip r:embed="rId2"/>
          <a:srcRect l="11240" r="12891"/>
          <a:stretch/>
        </p:blipFill>
        <p:spPr>
          <a:xfrm>
            <a:off x="0" y="1219200"/>
            <a:ext cx="4114800" cy="5053012"/>
          </a:xfrm>
          <a:prstGeom prst="rect">
            <a:avLst/>
          </a:prstGeom>
        </p:spPr>
      </p:pic>
      <p:pic>
        <p:nvPicPr>
          <p:cNvPr id="5" name="Picture 4">
            <a:extLst>
              <a:ext uri="{FF2B5EF4-FFF2-40B4-BE49-F238E27FC236}">
                <a16:creationId xmlns:a16="http://schemas.microsoft.com/office/drawing/2014/main" id="{AAA1A924-38B3-A2FC-7C24-A1EA6DCABE3E}"/>
              </a:ext>
            </a:extLst>
          </p:cNvPr>
          <p:cNvPicPr>
            <a:picLocks noChangeAspect="1"/>
          </p:cNvPicPr>
          <p:nvPr/>
        </p:nvPicPr>
        <p:blipFill>
          <a:blip r:embed="rId3"/>
          <a:stretch>
            <a:fillRect/>
          </a:stretch>
        </p:blipFill>
        <p:spPr>
          <a:xfrm>
            <a:off x="4137660" y="2362200"/>
            <a:ext cx="4860984" cy="2563504"/>
          </a:xfrm>
          <a:prstGeom prst="rect">
            <a:avLst/>
          </a:prstGeom>
        </p:spPr>
      </p:pic>
    </p:spTree>
    <p:extLst>
      <p:ext uri="{BB962C8B-B14F-4D97-AF65-F5344CB8AC3E}">
        <p14:creationId xmlns:p14="http://schemas.microsoft.com/office/powerpoint/2010/main" val="89615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D3B1-326B-4343-A2F1-C5FCB887D0E1}"/>
              </a:ext>
            </a:extLst>
          </p:cNvPr>
          <p:cNvSpPr>
            <a:spLocks noGrp="1"/>
          </p:cNvSpPr>
          <p:nvPr>
            <p:ph type="title"/>
          </p:nvPr>
        </p:nvSpPr>
        <p:spPr>
          <a:xfrm>
            <a:off x="457200" y="0"/>
            <a:ext cx="8229600" cy="334962"/>
          </a:xfrm>
        </p:spPr>
        <p:txBody>
          <a:bodyPr>
            <a:normAutofit fontScale="90000"/>
          </a:bodyPr>
          <a:lstStyle/>
          <a:p>
            <a:r>
              <a:rPr lang="en-IN" sz="3200" b="1" u="sng" dirty="0">
                <a:latin typeface="Arial Black" panose="020B0A04020102020204" pitchFamily="34" charset="0"/>
              </a:rPr>
              <a:t>CALCULATIONS</a:t>
            </a:r>
            <a:r>
              <a:rPr lang="en-IN" sz="3200" dirty="0"/>
              <a:t> </a:t>
            </a:r>
          </a:p>
        </p:txBody>
      </p:sp>
      <p:pic>
        <p:nvPicPr>
          <p:cNvPr id="4" name="Picture 3">
            <a:extLst>
              <a:ext uri="{FF2B5EF4-FFF2-40B4-BE49-F238E27FC236}">
                <a16:creationId xmlns:a16="http://schemas.microsoft.com/office/drawing/2014/main" id="{A4E78152-C186-4D2B-B297-B497568D8CEB}"/>
              </a:ext>
            </a:extLst>
          </p:cNvPr>
          <p:cNvPicPr>
            <a:picLocks noChangeAspect="1"/>
          </p:cNvPicPr>
          <p:nvPr/>
        </p:nvPicPr>
        <p:blipFill rotWithShape="1">
          <a:blip r:embed="rId2"/>
          <a:srcRect l="29259" t="22222" r="14445" b="11110"/>
          <a:stretch/>
        </p:blipFill>
        <p:spPr>
          <a:xfrm>
            <a:off x="215752" y="334962"/>
            <a:ext cx="4947532" cy="5684838"/>
          </a:xfrm>
          <a:prstGeom prst="rect">
            <a:avLst/>
          </a:prstGeom>
        </p:spPr>
      </p:pic>
      <p:pic>
        <p:nvPicPr>
          <p:cNvPr id="5" name="Picture 4">
            <a:extLst>
              <a:ext uri="{FF2B5EF4-FFF2-40B4-BE49-F238E27FC236}">
                <a16:creationId xmlns:a16="http://schemas.microsoft.com/office/drawing/2014/main" id="{E039B5EE-E413-4E27-A80C-55EFDE322823}"/>
              </a:ext>
            </a:extLst>
          </p:cNvPr>
          <p:cNvPicPr>
            <a:picLocks noChangeAspect="1"/>
          </p:cNvPicPr>
          <p:nvPr/>
        </p:nvPicPr>
        <p:blipFill>
          <a:blip r:embed="rId3"/>
          <a:stretch>
            <a:fillRect/>
          </a:stretch>
        </p:blipFill>
        <p:spPr>
          <a:xfrm>
            <a:off x="1913478" y="424209"/>
            <a:ext cx="5457584" cy="6120747"/>
          </a:xfrm>
          <a:prstGeom prst="rect">
            <a:avLst/>
          </a:prstGeom>
        </p:spPr>
      </p:pic>
      <p:pic>
        <p:nvPicPr>
          <p:cNvPr id="7" name="Picture 6">
            <a:extLst>
              <a:ext uri="{FF2B5EF4-FFF2-40B4-BE49-F238E27FC236}">
                <a16:creationId xmlns:a16="http://schemas.microsoft.com/office/drawing/2014/main" id="{CD12DDC9-5540-4906-B8EB-23F0BBAA5F47}"/>
              </a:ext>
            </a:extLst>
          </p:cNvPr>
          <p:cNvPicPr>
            <a:picLocks noChangeAspect="1"/>
          </p:cNvPicPr>
          <p:nvPr/>
        </p:nvPicPr>
        <p:blipFill>
          <a:blip r:embed="rId4"/>
          <a:stretch>
            <a:fillRect/>
          </a:stretch>
        </p:blipFill>
        <p:spPr>
          <a:xfrm>
            <a:off x="3702266" y="414481"/>
            <a:ext cx="5487454" cy="6443519"/>
          </a:xfrm>
          <a:prstGeom prst="rect">
            <a:avLst/>
          </a:prstGeom>
        </p:spPr>
      </p:pic>
      <p:pic>
        <p:nvPicPr>
          <p:cNvPr id="11" name="Picture 10">
            <a:extLst>
              <a:ext uri="{FF2B5EF4-FFF2-40B4-BE49-F238E27FC236}">
                <a16:creationId xmlns:a16="http://schemas.microsoft.com/office/drawing/2014/main" id="{11AEA602-D79B-49E1-B357-462AC3ADC828}"/>
              </a:ext>
            </a:extLst>
          </p:cNvPr>
          <p:cNvPicPr>
            <a:picLocks noChangeAspect="1"/>
          </p:cNvPicPr>
          <p:nvPr/>
        </p:nvPicPr>
        <p:blipFill>
          <a:blip r:embed="rId5"/>
          <a:stretch>
            <a:fillRect/>
          </a:stretch>
        </p:blipFill>
        <p:spPr>
          <a:xfrm>
            <a:off x="972895" y="2507874"/>
            <a:ext cx="3529519" cy="4439373"/>
          </a:xfrm>
          <a:prstGeom prst="rect">
            <a:avLst/>
          </a:prstGeom>
        </p:spPr>
      </p:pic>
      <p:pic>
        <p:nvPicPr>
          <p:cNvPr id="13" name="Picture 12">
            <a:extLst>
              <a:ext uri="{FF2B5EF4-FFF2-40B4-BE49-F238E27FC236}">
                <a16:creationId xmlns:a16="http://schemas.microsoft.com/office/drawing/2014/main" id="{B58A918D-9C0B-40A2-88D9-5D1D4B2B9E2B}"/>
              </a:ext>
            </a:extLst>
          </p:cNvPr>
          <p:cNvPicPr>
            <a:picLocks noChangeAspect="1"/>
          </p:cNvPicPr>
          <p:nvPr/>
        </p:nvPicPr>
        <p:blipFill>
          <a:blip r:embed="rId6"/>
          <a:stretch>
            <a:fillRect/>
          </a:stretch>
        </p:blipFill>
        <p:spPr>
          <a:xfrm>
            <a:off x="4492402" y="2498146"/>
            <a:ext cx="3549543" cy="4439373"/>
          </a:xfrm>
          <a:prstGeom prst="rect">
            <a:avLst/>
          </a:prstGeom>
        </p:spPr>
      </p:pic>
    </p:spTree>
    <p:extLst>
      <p:ext uri="{BB962C8B-B14F-4D97-AF65-F5344CB8AC3E}">
        <p14:creationId xmlns:p14="http://schemas.microsoft.com/office/powerpoint/2010/main" val="297178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76656"/>
          </a:xfrm>
          <a:prstGeom prst="rect">
            <a:avLst/>
          </a:prstGeom>
          <a:gradFill flip="none" rotWithShape="1">
            <a:gsLst>
              <a:gs pos="0">
                <a:schemeClr val="accent1">
                  <a:tint val="66000"/>
                  <a:satMod val="160000"/>
                </a:schemeClr>
              </a:gs>
              <a:gs pos="50000">
                <a:schemeClr val="accent1">
                  <a:tint val="44500"/>
                  <a:satMod val="160000"/>
                </a:schemeClr>
              </a:gs>
              <a:gs pos="85000">
                <a:schemeClr val="accent1">
                  <a:tint val="23500"/>
                  <a:satMod val="160000"/>
                  <a:alpha val="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r>
              <a:rPr lang="en-US" sz="2400" b="1" spc="10" dirty="0">
                <a:solidFill>
                  <a:prstClr val="black"/>
                </a:solidFill>
                <a:latin typeface="Times New Roman" panose="02020603050405020304" pitchFamily="18" charset="0"/>
                <a:cs typeface="Times New Roman" panose="02020603050405020304" pitchFamily="18" charset="0"/>
              </a:rPr>
              <a:t>WORK DONE  TILL DATE</a:t>
            </a:r>
          </a:p>
        </p:txBody>
      </p:sp>
      <p:sp>
        <p:nvSpPr>
          <p:cNvPr id="9" name="Footer Placeholder 8"/>
          <p:cNvSpPr>
            <a:spLocks noGrp="1"/>
          </p:cNvSpPr>
          <p:nvPr>
            <p:ph type="ftr" sz="quarter" idx="11"/>
          </p:nvPr>
        </p:nvSpPr>
        <p:spPr>
          <a:xfrm>
            <a:off x="2467584" y="6492875"/>
            <a:ext cx="4191000" cy="365125"/>
          </a:xfrm>
        </p:spPr>
        <p:txBody>
          <a:bodyPr/>
          <a:lstStyle/>
          <a:p>
            <a:r>
              <a:rPr lang="en-IN" dirty="0">
                <a:solidFill>
                  <a:schemeClr val="tx1">
                    <a:lumMod val="75000"/>
                    <a:lumOff val="25000"/>
                  </a:schemeClr>
                </a:solidFill>
                <a:latin typeface="Times New Roman" pitchFamily="18" charset="0"/>
                <a:cs typeface="Times New Roman" pitchFamily="18" charset="0"/>
              </a:rPr>
              <a:t>BE. Mechanical Engineering Project</a:t>
            </a:r>
            <a:endParaRPr lang="en-US" dirty="0">
              <a:solidFill>
                <a:schemeClr val="tx1">
                  <a:lumMod val="75000"/>
                  <a:lumOff val="25000"/>
                </a:schemeClr>
              </a:solidFill>
              <a:latin typeface="Times New Roman" pitchFamily="18" charset="0"/>
              <a:cs typeface="Times New Roman" pitchFamily="18" charset="0"/>
            </a:endParaRPr>
          </a:p>
        </p:txBody>
      </p:sp>
      <p:sp>
        <p:nvSpPr>
          <p:cNvPr id="8" name="Slide Number Placeholder 7"/>
          <p:cNvSpPr>
            <a:spLocks noGrp="1"/>
          </p:cNvSpPr>
          <p:nvPr>
            <p:ph type="sldNum" sz="quarter" idx="12"/>
          </p:nvPr>
        </p:nvSpPr>
        <p:spPr>
          <a:xfrm>
            <a:off x="8534400" y="6492875"/>
            <a:ext cx="609600" cy="365125"/>
          </a:xfrm>
        </p:spPr>
        <p:txBody>
          <a:bodyPr/>
          <a:lstStyle/>
          <a:p>
            <a:fld id="{B6F15528-21DE-4FAA-801E-634DDDAF4B2B}" type="slidenum">
              <a:rPr lang="en-US" smtClean="0">
                <a:solidFill>
                  <a:schemeClr val="tx1"/>
                </a:solidFill>
                <a:latin typeface="Times New Roman" pitchFamily="18" charset="0"/>
                <a:cs typeface="Times New Roman" pitchFamily="18" charset="0"/>
              </a:rPr>
              <a:pPr/>
              <a:t>34</a:t>
            </a:fld>
            <a:endParaRPr lang="en-US" dirty="0">
              <a:solidFill>
                <a:schemeClr val="tx1"/>
              </a:solidFill>
              <a:latin typeface="Times New Roman" pitchFamily="18" charset="0"/>
              <a:cs typeface="Times New Roman" pitchFamily="18" charset="0"/>
            </a:endParaRPr>
          </a:p>
        </p:txBody>
      </p:sp>
      <p:sp>
        <p:nvSpPr>
          <p:cNvPr id="2" name="TextBox 1"/>
          <p:cNvSpPr txBox="1"/>
          <p:nvPr/>
        </p:nvSpPr>
        <p:spPr>
          <a:xfrm>
            <a:off x="304800" y="762000"/>
            <a:ext cx="6248400" cy="400110"/>
          </a:xfrm>
          <a:prstGeom prst="rect">
            <a:avLst/>
          </a:prstGeom>
          <a:noFill/>
        </p:spPr>
        <p:txBody>
          <a:bodyPr wrap="square" rtlCol="0">
            <a:spAutoFit/>
          </a:bodyPr>
          <a:lstStyle/>
          <a:p>
            <a:endParaRPr lang="en-US" sz="2000" dirty="0">
              <a:latin typeface="Times New Roman" pitchFamily="18" charset="0"/>
              <a:cs typeface="Times New Roman" pitchFamily="18" charset="0"/>
            </a:endParaRPr>
          </a:p>
        </p:txBody>
      </p:sp>
      <p:sp>
        <p:nvSpPr>
          <p:cNvPr id="11" name="Footer Placeholder 8"/>
          <p:cNvSpPr txBox="1">
            <a:spLocks/>
          </p:cNvSpPr>
          <p:nvPr/>
        </p:nvSpPr>
        <p:spPr>
          <a:xfrm>
            <a:off x="0" y="6477000"/>
            <a:ext cx="1676400" cy="365125"/>
          </a:xfrm>
          <a:prstGeom prst="rect">
            <a:avLst/>
          </a:prstGeom>
        </p:spPr>
        <p:txBody>
          <a:bodyPr vert="horz" lIns="91440" tIns="45720" rIns="91440" bIns="45720" rtlCol="0" anchor="ctr"/>
          <a:lstStyle/>
          <a:p>
            <a:pPr lvl="0">
              <a:defRPr/>
            </a:pPr>
            <a:r>
              <a:rPr lang="en-IN" sz="1200" dirty="0">
                <a:solidFill>
                  <a:schemeClr val="tx1">
                    <a:lumMod val="75000"/>
                    <a:lumOff val="25000"/>
                  </a:schemeClr>
                </a:solidFill>
                <a:latin typeface="Times New Roman" pitchFamily="18" charset="0"/>
                <a:cs typeface="Times New Roman" pitchFamily="18" charset="0"/>
              </a:rPr>
              <a:t>RGIT, Andheri</a:t>
            </a:r>
            <a:endParaRPr kumimoji="0" lang="en-US" sz="1200" b="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sp>
        <p:nvSpPr>
          <p:cNvPr id="10" name="TextBox 9">
            <a:extLst>
              <a:ext uri="{FF2B5EF4-FFF2-40B4-BE49-F238E27FC236}">
                <a16:creationId xmlns:a16="http://schemas.microsoft.com/office/drawing/2014/main" id="{8F010F89-037E-438A-BB5F-DB64A40F4FFB}"/>
              </a:ext>
            </a:extLst>
          </p:cNvPr>
          <p:cNvSpPr txBox="1"/>
          <p:nvPr/>
        </p:nvSpPr>
        <p:spPr>
          <a:xfrm>
            <a:off x="1238250" y="5082222"/>
            <a:ext cx="6828816" cy="738664"/>
          </a:xfrm>
          <a:prstGeom prst="rect">
            <a:avLst/>
          </a:prstGeom>
          <a:noFill/>
        </p:spPr>
        <p:txBody>
          <a:bodyPr wrap="square" rtlCol="0">
            <a:spAutoFit/>
          </a:bodyPr>
          <a:lstStyle/>
          <a:p>
            <a:pPr algn="ctr"/>
            <a:r>
              <a:rPr lang="en-US" sz="2400" dirty="0">
                <a:solidFill>
                  <a:srgbClr val="002060"/>
                </a:solidFill>
                <a:highlight>
                  <a:srgbClr val="FFFF00"/>
                </a:highlight>
              </a:rPr>
              <a:t>Next Work plan</a:t>
            </a:r>
          </a:p>
          <a:p>
            <a:pPr marL="342900" indent="-342900">
              <a:buAutoNum type="arabicPeriod"/>
            </a:pPr>
            <a:endParaRPr lang="en-US" dirty="0"/>
          </a:p>
        </p:txBody>
      </p:sp>
      <p:graphicFrame>
        <p:nvGraphicFramePr>
          <p:cNvPr id="5" name="Table 5">
            <a:extLst>
              <a:ext uri="{FF2B5EF4-FFF2-40B4-BE49-F238E27FC236}">
                <a16:creationId xmlns:a16="http://schemas.microsoft.com/office/drawing/2014/main" id="{F8383E22-FAF7-4929-9E2F-3B22AC26BBF4}"/>
              </a:ext>
            </a:extLst>
          </p:cNvPr>
          <p:cNvGraphicFramePr>
            <a:graphicFrameLocks noGrp="1"/>
          </p:cNvGraphicFramePr>
          <p:nvPr>
            <p:extLst>
              <p:ext uri="{D42A27DB-BD31-4B8C-83A1-F6EECF244321}">
                <p14:modId xmlns:p14="http://schemas.microsoft.com/office/powerpoint/2010/main" val="1437276536"/>
              </p:ext>
            </p:extLst>
          </p:nvPr>
        </p:nvGraphicFramePr>
        <p:xfrm>
          <a:off x="1609420" y="831620"/>
          <a:ext cx="6019800" cy="4006932"/>
        </p:xfrm>
        <a:graphic>
          <a:graphicData uri="http://schemas.openxmlformats.org/drawingml/2006/table">
            <a:tbl>
              <a:tblPr firstRow="1" bandRow="1">
                <a:tableStyleId>{5C22544A-7EE6-4342-B048-85BDC9FD1C3A}</a:tableStyleId>
              </a:tblPr>
              <a:tblGrid>
                <a:gridCol w="677228">
                  <a:extLst>
                    <a:ext uri="{9D8B030D-6E8A-4147-A177-3AD203B41FA5}">
                      <a16:colId xmlns:a16="http://schemas.microsoft.com/office/drawing/2014/main" val="3677258862"/>
                    </a:ext>
                  </a:extLst>
                </a:gridCol>
                <a:gridCol w="5342572">
                  <a:extLst>
                    <a:ext uri="{9D8B030D-6E8A-4147-A177-3AD203B41FA5}">
                      <a16:colId xmlns:a16="http://schemas.microsoft.com/office/drawing/2014/main" val="4016361851"/>
                    </a:ext>
                  </a:extLst>
                </a:gridCol>
              </a:tblGrid>
              <a:tr h="467003">
                <a:tc>
                  <a:txBody>
                    <a:bodyPr/>
                    <a:lstStyle/>
                    <a:p>
                      <a:endParaRPr lang="en-IN"/>
                    </a:p>
                  </a:txBody>
                  <a:tcPr/>
                </a:tc>
                <a:tc>
                  <a:txBody>
                    <a:bodyPr/>
                    <a:lstStyle/>
                    <a:p>
                      <a:endParaRPr lang="en-IN" dirty="0"/>
                    </a:p>
                  </a:txBody>
                  <a:tcPr/>
                </a:tc>
                <a:extLst>
                  <a:ext uri="{0D108BD9-81ED-4DB2-BD59-A6C34878D82A}">
                    <a16:rowId xmlns:a16="http://schemas.microsoft.com/office/drawing/2014/main" val="2246373973"/>
                  </a:ext>
                </a:extLst>
              </a:tr>
              <a:tr h="817255">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Completed reverse engineering of Strip Cutting Machine.</a:t>
                      </a:r>
                    </a:p>
                  </a:txBody>
                  <a:tcPr/>
                </a:tc>
                <a:extLst>
                  <a:ext uri="{0D108BD9-81ED-4DB2-BD59-A6C34878D82A}">
                    <a16:rowId xmlns:a16="http://schemas.microsoft.com/office/drawing/2014/main" val="409013232"/>
                  </a:ext>
                </a:extLst>
              </a:tr>
              <a:tr h="675965">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Completed `</a:t>
                      </a:r>
                      <a:r>
                        <a:rPr lang="en-IN" dirty="0"/>
                        <a:t>modelling</a:t>
                      </a:r>
                      <a:r>
                        <a:rPr lang="en-US" dirty="0"/>
                        <a:t> of the existing machine.</a:t>
                      </a:r>
                    </a:p>
                  </a:txBody>
                  <a:tcPr/>
                </a:tc>
                <a:extLst>
                  <a:ext uri="{0D108BD9-81ED-4DB2-BD59-A6C34878D82A}">
                    <a16:rowId xmlns:a16="http://schemas.microsoft.com/office/drawing/2014/main" val="2755909722"/>
                  </a:ext>
                </a:extLst>
              </a:tr>
              <a:tr h="1116836">
                <a:tc>
                  <a:txBody>
                    <a:bodyPr/>
                    <a:lstStyle/>
                    <a:p>
                      <a:r>
                        <a:rPr lang="en-IN"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Completed analysis of electric component, block diagram of all components of machines. </a:t>
                      </a:r>
                    </a:p>
                    <a:p>
                      <a:endParaRPr lang="en-IN" dirty="0"/>
                    </a:p>
                  </a:txBody>
                  <a:tcPr/>
                </a:tc>
                <a:extLst>
                  <a:ext uri="{0D108BD9-81ED-4DB2-BD59-A6C34878D82A}">
                    <a16:rowId xmlns:a16="http://schemas.microsoft.com/office/drawing/2014/main" val="800278741"/>
                  </a:ext>
                </a:extLst>
              </a:tr>
              <a:tr h="929873">
                <a:tc>
                  <a:txBody>
                    <a:bodyPr/>
                    <a:lstStyle/>
                    <a:p>
                      <a:r>
                        <a:rPr lang="en-IN"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Learned about Gears, did Analysis of forces on Gears, manufacturing processes, etc.</a:t>
                      </a:r>
                    </a:p>
                  </a:txBody>
                  <a:tcPr/>
                </a:tc>
                <a:extLst>
                  <a:ext uri="{0D108BD9-81ED-4DB2-BD59-A6C34878D82A}">
                    <a16:rowId xmlns:a16="http://schemas.microsoft.com/office/drawing/2014/main" val="2725877545"/>
                  </a:ext>
                </a:extLst>
              </a:tr>
            </a:tbl>
          </a:graphicData>
        </a:graphic>
      </p:graphicFrame>
      <p:graphicFrame>
        <p:nvGraphicFramePr>
          <p:cNvPr id="6" name="Table 6">
            <a:extLst>
              <a:ext uri="{FF2B5EF4-FFF2-40B4-BE49-F238E27FC236}">
                <a16:creationId xmlns:a16="http://schemas.microsoft.com/office/drawing/2014/main" id="{3F272694-E6B5-4D04-8CEF-356393E6D916}"/>
              </a:ext>
            </a:extLst>
          </p:cNvPr>
          <p:cNvGraphicFramePr>
            <a:graphicFrameLocks noGrp="1"/>
          </p:cNvGraphicFramePr>
          <p:nvPr>
            <p:extLst>
              <p:ext uri="{D42A27DB-BD31-4B8C-83A1-F6EECF244321}">
                <p14:modId xmlns:p14="http://schemas.microsoft.com/office/powerpoint/2010/main" val="3185110885"/>
              </p:ext>
            </p:extLst>
          </p:nvPr>
        </p:nvGraphicFramePr>
        <p:xfrm>
          <a:off x="1219200" y="5644237"/>
          <a:ext cx="7086601" cy="640080"/>
        </p:xfrm>
        <a:graphic>
          <a:graphicData uri="http://schemas.openxmlformats.org/drawingml/2006/table">
            <a:tbl>
              <a:tblPr firstRow="1" bandRow="1">
                <a:tableStyleId>{5C22544A-7EE6-4342-B048-85BDC9FD1C3A}</a:tableStyleId>
              </a:tblPr>
              <a:tblGrid>
                <a:gridCol w="797243">
                  <a:extLst>
                    <a:ext uri="{9D8B030D-6E8A-4147-A177-3AD203B41FA5}">
                      <a16:colId xmlns:a16="http://schemas.microsoft.com/office/drawing/2014/main" val="3913625688"/>
                    </a:ext>
                  </a:extLst>
                </a:gridCol>
                <a:gridCol w="6289358">
                  <a:extLst>
                    <a:ext uri="{9D8B030D-6E8A-4147-A177-3AD203B41FA5}">
                      <a16:colId xmlns:a16="http://schemas.microsoft.com/office/drawing/2014/main" val="1504824341"/>
                    </a:ext>
                  </a:extLst>
                </a:gridCol>
              </a:tblGrid>
              <a:tr h="523759">
                <a:tc>
                  <a:txBody>
                    <a:bodyPr/>
                    <a:lstStyle/>
                    <a:p>
                      <a:r>
                        <a:rPr lang="en-US" dirty="0"/>
                        <a:t>1.</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Working</a:t>
                      </a:r>
                      <a:r>
                        <a:rPr lang="en-US" baseline="0" dirty="0"/>
                        <a:t> on </a:t>
                      </a:r>
                      <a:r>
                        <a:rPr lang="en-US" baseline="0" dirty="0" err="1"/>
                        <a:t>Matlab</a:t>
                      </a:r>
                      <a:r>
                        <a:rPr lang="en-US" baseline="0" dirty="0"/>
                        <a:t> for integration of CAD Model and electric components.</a:t>
                      </a:r>
                      <a:endParaRPr lang="en-IN" dirty="0"/>
                    </a:p>
                  </a:txBody>
                  <a:tcPr/>
                </a:tc>
                <a:extLst>
                  <a:ext uri="{0D108BD9-81ED-4DB2-BD59-A6C34878D82A}">
                    <a16:rowId xmlns:a16="http://schemas.microsoft.com/office/drawing/2014/main" val="35623757"/>
                  </a:ext>
                </a:extLst>
              </a:tr>
            </a:tbl>
          </a:graphicData>
        </a:graphic>
      </p:graphicFrame>
    </p:spTree>
    <p:extLst>
      <p:ext uri="{BB962C8B-B14F-4D97-AF65-F5344CB8AC3E}">
        <p14:creationId xmlns:p14="http://schemas.microsoft.com/office/powerpoint/2010/main" val="3485511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txBox="1">
            <a:spLocks noGrp="1"/>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0FE8BD99-696B-4A68-87A8-C9E4D7BE988C}" type="slidenum">
              <a:rPr lang="en-US" altLang="en-US" sz="1200">
                <a:solidFill>
                  <a:srgbClr val="898989"/>
                </a:solidFill>
              </a:rPr>
              <a:pPr algn="r" eaLnBrk="1" hangingPunct="1">
                <a:spcBef>
                  <a:spcPct val="0"/>
                </a:spcBef>
                <a:buFontTx/>
                <a:buNone/>
              </a:pPr>
              <a:t>35</a:t>
            </a:fld>
            <a:endParaRPr lang="en-US" altLang="en-US" sz="1200">
              <a:solidFill>
                <a:srgbClr val="898989"/>
              </a:solidFill>
            </a:endParaRPr>
          </a:p>
        </p:txBody>
      </p:sp>
      <p:sp>
        <p:nvSpPr>
          <p:cNvPr id="8" name="Rectangle 7"/>
          <p:cNvSpPr/>
          <p:nvPr/>
        </p:nvSpPr>
        <p:spPr>
          <a:xfrm>
            <a:off x="38100" y="89809"/>
            <a:ext cx="9144000" cy="676656"/>
          </a:xfrm>
          <a:prstGeom prst="rect">
            <a:avLst/>
          </a:prstGeom>
          <a:gradFill flip="none" rotWithShape="1">
            <a:gsLst>
              <a:gs pos="0">
                <a:schemeClr val="accent1">
                  <a:tint val="66000"/>
                  <a:satMod val="160000"/>
                </a:schemeClr>
              </a:gs>
              <a:gs pos="50000">
                <a:schemeClr val="accent1">
                  <a:tint val="44500"/>
                  <a:satMod val="160000"/>
                </a:schemeClr>
              </a:gs>
              <a:gs pos="85000">
                <a:schemeClr val="accent1">
                  <a:tint val="23500"/>
                  <a:satMod val="160000"/>
                  <a:alpha val="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2400" b="1" dirty="0">
                <a:solidFill>
                  <a:schemeClr val="tx1"/>
                </a:solidFill>
                <a:latin typeface="Times New Roman" pitchFamily="18" charset="0"/>
                <a:cs typeface="Times New Roman" pitchFamily="18" charset="0"/>
              </a:rPr>
              <a:t>REFERENCES</a:t>
            </a:r>
          </a:p>
        </p:txBody>
      </p:sp>
      <p:sp>
        <p:nvSpPr>
          <p:cNvPr id="5" name="Footer Placeholder 8"/>
          <p:cNvSpPr txBox="1">
            <a:spLocks/>
          </p:cNvSpPr>
          <p:nvPr/>
        </p:nvSpPr>
        <p:spPr>
          <a:xfrm>
            <a:off x="0" y="6477000"/>
            <a:ext cx="1676400" cy="365125"/>
          </a:xfrm>
          <a:prstGeom prst="rect">
            <a:avLst/>
          </a:prstGeom>
        </p:spPr>
        <p:txBody>
          <a:bodyPr vert="horz" lIns="91440" tIns="45720" rIns="91440" bIns="45720" rtlCol="0" anchor="ctr"/>
          <a:lstStyle/>
          <a:p>
            <a:pPr lvl="0">
              <a:defRPr/>
            </a:pPr>
            <a:r>
              <a:rPr lang="en-IN" sz="1200" dirty="0">
                <a:solidFill>
                  <a:schemeClr val="tx1">
                    <a:lumMod val="75000"/>
                    <a:lumOff val="25000"/>
                  </a:schemeClr>
                </a:solidFill>
                <a:latin typeface="Times New Roman" pitchFamily="18" charset="0"/>
                <a:cs typeface="Times New Roman" pitchFamily="18" charset="0"/>
              </a:rPr>
              <a:t>RGIT, Andheri</a:t>
            </a:r>
            <a:endParaRPr kumimoji="0" lang="en-US" sz="1200" b="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pic>
        <p:nvPicPr>
          <p:cNvPr id="1026" name="Picture 2" descr="Thank You Images, Stock Photos &amp; Vectors | Shutterstock">
            <a:extLst>
              <a:ext uri="{FF2B5EF4-FFF2-40B4-BE49-F238E27FC236}">
                <a16:creationId xmlns:a16="http://schemas.microsoft.com/office/drawing/2014/main" id="{0BC3AF10-DE0B-41FD-8376-4C410D468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5716448"/>
            <a:ext cx="3114675" cy="11129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 y="1066800"/>
            <a:ext cx="8458200" cy="4370427"/>
          </a:xfrm>
          <a:prstGeom prst="rect">
            <a:avLst/>
          </a:prstGeom>
          <a:noFill/>
        </p:spPr>
        <p:txBody>
          <a:bodyPr wrap="square" rtlCol="0">
            <a:spAutoFit/>
          </a:bodyPr>
          <a:lstStyle/>
          <a:p>
            <a:r>
              <a:rPr lang="en-US" sz="2000" b="1" u="sng" dirty="0">
                <a:latin typeface="Adobe Song Std L" panose="02020300000000000000" pitchFamily="18" charset="-128"/>
                <a:ea typeface="Adobe Song Std L" panose="02020300000000000000" pitchFamily="18" charset="-128"/>
              </a:rPr>
              <a:t>References</a:t>
            </a:r>
          </a:p>
          <a:p>
            <a:pPr marL="285750" indent="-285750">
              <a:buFont typeface="Arial" panose="020B0604020202020204" pitchFamily="34" charset="0"/>
              <a:buChar char="•"/>
            </a:pPr>
            <a:r>
              <a:rPr lang="en-US" sz="1600" b="1" dirty="0" err="1">
                <a:latin typeface="Adobe Song Std L" panose="02020300000000000000" pitchFamily="18" charset="-128"/>
                <a:ea typeface="Adobe Song Std L" panose="02020300000000000000" pitchFamily="18" charset="-128"/>
              </a:rPr>
              <a:t>Kishor</a:t>
            </a:r>
            <a:r>
              <a:rPr lang="en-US" sz="1600" b="1" dirty="0">
                <a:latin typeface="Adobe Song Std L" panose="02020300000000000000" pitchFamily="18" charset="-128"/>
                <a:ea typeface="Adobe Song Std L" panose="02020300000000000000" pitchFamily="18" charset="-128"/>
              </a:rPr>
              <a:t> </a:t>
            </a:r>
            <a:r>
              <a:rPr lang="en-US" sz="1600" b="1" dirty="0" err="1">
                <a:latin typeface="Adobe Song Std L" panose="02020300000000000000" pitchFamily="18" charset="-128"/>
                <a:ea typeface="Adobe Song Std L" panose="02020300000000000000" pitchFamily="18" charset="-128"/>
              </a:rPr>
              <a:t>Shelke</a:t>
            </a:r>
            <a:r>
              <a:rPr lang="en-US" sz="1600" b="1" dirty="0">
                <a:latin typeface="Adobe Song Std L" panose="02020300000000000000" pitchFamily="18" charset="-128"/>
                <a:ea typeface="Adobe Song Std L" panose="02020300000000000000" pitchFamily="18" charset="-128"/>
              </a:rPr>
              <a:t> et al, (2018)</a:t>
            </a:r>
            <a:r>
              <a:rPr lang="en-US" sz="1600" dirty="0">
                <a:latin typeface="Adobe Song Std L" panose="02020300000000000000" pitchFamily="18" charset="-128"/>
                <a:ea typeface="Adobe Song Std L" panose="02020300000000000000" pitchFamily="18" charset="-128"/>
              </a:rPr>
              <a:t>“</a:t>
            </a:r>
            <a:r>
              <a:rPr lang="en-US" sz="1600" i="1" dirty="0">
                <a:latin typeface="Adobe Song Std L" panose="02020300000000000000" pitchFamily="18" charset="-128"/>
                <a:ea typeface="Adobe Song Std L" panose="02020300000000000000" pitchFamily="18" charset="-128"/>
              </a:rPr>
              <a:t>Application of Reverse Engineering for converting  Cartesian Coordinate System into  Laser Cutting Machine.”</a:t>
            </a:r>
            <a:r>
              <a:rPr lang="en-US" sz="1600" dirty="0"/>
              <a:t> International Research Journal of Engineering and Technology (IRJET). </a:t>
            </a:r>
            <a:r>
              <a:rPr lang="en-IN" sz="1600" dirty="0"/>
              <a:t>Volume: 05 Issue: 04.</a:t>
            </a:r>
            <a:endParaRPr lang="en-US" sz="1600" i="1" dirty="0">
              <a:latin typeface="Adobe Song Std L" panose="02020300000000000000" pitchFamily="18" charset="-128"/>
              <a:ea typeface="Adobe Song Std L" panose="02020300000000000000" pitchFamily="18" charset="-128"/>
            </a:endParaRPr>
          </a:p>
          <a:p>
            <a:pPr marL="285750" indent="-285750">
              <a:buFont typeface="Arial" panose="020B0604020202020204" pitchFamily="34" charset="0"/>
              <a:buChar char="•"/>
            </a:pPr>
            <a:r>
              <a:rPr lang="en-US" sz="1600" b="1" dirty="0">
                <a:latin typeface="Adobe Song Std L" panose="02020300000000000000" pitchFamily="18" charset="-128"/>
                <a:ea typeface="Adobe Song Std L" panose="02020300000000000000" pitchFamily="18" charset="-128"/>
              </a:rPr>
              <a:t>N Singh, (2008)</a:t>
            </a:r>
            <a:r>
              <a:rPr lang="en-US" sz="1600" i="1" dirty="0">
                <a:latin typeface="Adobe Song Std L" panose="02020300000000000000" pitchFamily="18" charset="-128"/>
                <a:ea typeface="Adobe Song Std L" panose="02020300000000000000" pitchFamily="18" charset="-128"/>
              </a:rPr>
              <a:t>“Reverse Engineering.”</a:t>
            </a:r>
            <a:r>
              <a:rPr lang="en-US" sz="1600" dirty="0"/>
              <a:t> IJAERS/Vol. II/ Issue I.</a:t>
            </a:r>
            <a:endParaRPr lang="en-US" sz="1600" i="1" dirty="0">
              <a:latin typeface="Adobe Song Std L" panose="02020300000000000000" pitchFamily="18" charset="-128"/>
              <a:ea typeface="Adobe Song Std L" panose="02020300000000000000" pitchFamily="18" charset="-128"/>
            </a:endParaRPr>
          </a:p>
          <a:p>
            <a:pPr marL="285750" indent="-285750">
              <a:buFont typeface="Arial" panose="020B0604020202020204" pitchFamily="34" charset="0"/>
              <a:buChar char="•"/>
            </a:pPr>
            <a:r>
              <a:rPr lang="en-US" sz="1600" b="1" dirty="0">
                <a:latin typeface="Adobe Song Std L" panose="02020300000000000000" pitchFamily="18" charset="-128"/>
                <a:ea typeface="Adobe Song Std L" panose="02020300000000000000" pitchFamily="18" charset="-128"/>
              </a:rPr>
              <a:t>Prof N.S. </a:t>
            </a:r>
            <a:r>
              <a:rPr lang="en-US" sz="1600" b="1" dirty="0" err="1">
                <a:latin typeface="Adobe Song Std L" panose="02020300000000000000" pitchFamily="18" charset="-128"/>
                <a:ea typeface="Adobe Song Std L" panose="02020300000000000000" pitchFamily="18" charset="-128"/>
              </a:rPr>
              <a:t>Pohokar</a:t>
            </a:r>
            <a:r>
              <a:rPr lang="en-US" sz="1600" b="1" dirty="0">
                <a:latin typeface="Adobe Song Std L" panose="02020300000000000000" pitchFamily="18" charset="-128"/>
                <a:ea typeface="Adobe Song Std L" panose="02020300000000000000" pitchFamily="18" charset="-128"/>
              </a:rPr>
              <a:t> et al, (2013) </a:t>
            </a:r>
            <a:r>
              <a:rPr lang="en-US" sz="1600" i="1" dirty="0">
                <a:latin typeface="Adobe Song Std L" panose="02020300000000000000" pitchFamily="18" charset="-128"/>
                <a:ea typeface="Adobe Song Std L" panose="02020300000000000000" pitchFamily="18" charset="-128"/>
              </a:rPr>
              <a:t>“Application of Coordinate Measuring Machine in RE: Case Study.”</a:t>
            </a:r>
            <a:r>
              <a:rPr lang="en-US" sz="1600" dirty="0"/>
              <a:t> International Journal of Engineering Research &amp; Technology (IJERT).</a:t>
            </a:r>
            <a:r>
              <a:rPr lang="en-IN" sz="1600" dirty="0"/>
              <a:t> Vol. 2 Issue 5.</a:t>
            </a:r>
            <a:endParaRPr lang="en-US" sz="1600" i="1" dirty="0">
              <a:latin typeface="Adobe Song Std L" panose="02020300000000000000" pitchFamily="18" charset="-128"/>
              <a:ea typeface="Adobe Song Std L" panose="02020300000000000000" pitchFamily="18" charset="-128"/>
            </a:endParaRPr>
          </a:p>
          <a:p>
            <a:pPr marL="285750" indent="-285750">
              <a:buFont typeface="Arial" panose="020B0604020202020204" pitchFamily="34" charset="0"/>
              <a:buChar char="•"/>
            </a:pPr>
            <a:r>
              <a:rPr lang="en-US" sz="1600" b="1" dirty="0" err="1">
                <a:latin typeface="Adobe Song Std L" panose="02020300000000000000" pitchFamily="18" charset="-128"/>
                <a:ea typeface="Adobe Song Std L" panose="02020300000000000000" pitchFamily="18" charset="-128"/>
              </a:rPr>
              <a:t>Vishesh</a:t>
            </a:r>
            <a:r>
              <a:rPr lang="en-US" sz="1600" b="1" dirty="0">
                <a:latin typeface="Adobe Song Std L" panose="02020300000000000000" pitchFamily="18" charset="-128"/>
                <a:ea typeface="Adobe Song Std L" panose="02020300000000000000" pitchFamily="18" charset="-128"/>
              </a:rPr>
              <a:t> Jain et al, (2014) </a:t>
            </a:r>
            <a:r>
              <a:rPr lang="en-US" sz="1600" i="1" dirty="0">
                <a:latin typeface="Adobe Song Std L" panose="02020300000000000000" pitchFamily="18" charset="-128"/>
                <a:ea typeface="Adobe Song Std L" panose="02020300000000000000" pitchFamily="18" charset="-128"/>
              </a:rPr>
              <a:t>“ Functional Reverse Engineering for Mechanical Components.”</a:t>
            </a:r>
            <a:r>
              <a:rPr lang="en-US" sz="1600" dirty="0"/>
              <a:t> International Journal of Advanced Mechanical Engineering. </a:t>
            </a:r>
            <a:r>
              <a:rPr lang="en-IN" sz="1600" dirty="0"/>
              <a:t>Volume 4, Number 2.</a:t>
            </a:r>
            <a:r>
              <a:rPr lang="en-US" sz="1600" dirty="0"/>
              <a:t> </a:t>
            </a:r>
            <a:endParaRPr lang="en-US" sz="1600" i="1" dirty="0">
              <a:latin typeface="Adobe Song Std L" panose="02020300000000000000" pitchFamily="18" charset="-128"/>
              <a:ea typeface="Adobe Song Std L" panose="02020300000000000000" pitchFamily="18" charset="-128"/>
            </a:endParaRPr>
          </a:p>
          <a:p>
            <a:pPr marL="285750" indent="-285750">
              <a:buFont typeface="Arial" panose="020B0604020202020204" pitchFamily="34" charset="0"/>
              <a:buChar char="•"/>
            </a:pPr>
            <a:r>
              <a:rPr lang="en-US" sz="1600" dirty="0">
                <a:latin typeface="Adobe Song Std L" panose="02020300000000000000" pitchFamily="18" charset="-128"/>
                <a:ea typeface="Adobe Song Std L" panose="02020300000000000000" pitchFamily="18" charset="-128"/>
              </a:rPr>
              <a:t> </a:t>
            </a:r>
            <a:r>
              <a:rPr lang="en-US" sz="1600" b="1" dirty="0">
                <a:latin typeface="Adobe Song Std L" panose="02020300000000000000" pitchFamily="18" charset="-128"/>
                <a:ea typeface="Adobe Song Std L" panose="02020300000000000000" pitchFamily="18" charset="-128"/>
              </a:rPr>
              <a:t>David </a:t>
            </a:r>
            <a:r>
              <a:rPr lang="en-US" sz="1600" b="1" dirty="0" err="1">
                <a:latin typeface="Adobe Song Std L" panose="02020300000000000000" pitchFamily="18" charset="-128"/>
                <a:ea typeface="Adobe Song Std L" panose="02020300000000000000" pitchFamily="18" charset="-128"/>
              </a:rPr>
              <a:t>Sekus</a:t>
            </a:r>
            <a:r>
              <a:rPr lang="en-US" sz="1600" b="1" dirty="0">
                <a:latin typeface="Adobe Song Std L" panose="02020300000000000000" pitchFamily="18" charset="-128"/>
                <a:ea typeface="Adobe Song Std L" panose="02020300000000000000" pitchFamily="18" charset="-128"/>
              </a:rPr>
              <a:t> et al, (2014) </a:t>
            </a:r>
            <a:r>
              <a:rPr lang="en-US" sz="1600" i="1" dirty="0">
                <a:latin typeface="Adobe Song Std L" panose="02020300000000000000" pitchFamily="18" charset="-128"/>
                <a:ea typeface="Adobe Song Std L" panose="02020300000000000000" pitchFamily="18" charset="-128"/>
              </a:rPr>
              <a:t>“Integration of Modelling in </a:t>
            </a:r>
            <a:r>
              <a:rPr lang="en-US" sz="1600" i="1" dirty="0" err="1">
                <a:latin typeface="Adobe Song Std L" panose="02020300000000000000" pitchFamily="18" charset="-128"/>
                <a:ea typeface="Adobe Song Std L" panose="02020300000000000000" pitchFamily="18" charset="-128"/>
              </a:rPr>
              <a:t>Solidworks</a:t>
            </a:r>
            <a:r>
              <a:rPr lang="en-US" sz="1600" i="1" dirty="0">
                <a:latin typeface="Adobe Song Std L" panose="02020300000000000000" pitchFamily="18" charset="-128"/>
                <a:ea typeface="Adobe Song Std L" panose="02020300000000000000" pitchFamily="18" charset="-128"/>
              </a:rPr>
              <a:t>, </a:t>
            </a:r>
            <a:r>
              <a:rPr lang="en-US" sz="1600" i="1" dirty="0" err="1">
                <a:latin typeface="Adobe Song Std L" panose="02020300000000000000" pitchFamily="18" charset="-128"/>
                <a:ea typeface="Adobe Song Std L" panose="02020300000000000000" pitchFamily="18" charset="-128"/>
              </a:rPr>
              <a:t>Matlab</a:t>
            </a:r>
            <a:r>
              <a:rPr lang="en-US" sz="1600" i="1" dirty="0">
                <a:latin typeface="Adobe Song Std L" panose="02020300000000000000" pitchFamily="18" charset="-128"/>
                <a:ea typeface="Adobe Song Std L" panose="02020300000000000000" pitchFamily="18" charset="-128"/>
              </a:rPr>
              <a:t>/Simulink environments.”</a:t>
            </a:r>
            <a:r>
              <a:rPr lang="en-IN" sz="1600" dirty="0"/>
              <a:t> VOL. LXI.</a:t>
            </a:r>
            <a:endParaRPr lang="en-US" sz="1600" i="1" dirty="0">
              <a:latin typeface="Adobe Song Std L" panose="02020300000000000000" pitchFamily="18" charset="-128"/>
              <a:ea typeface="Adobe Song Std L" panose="02020300000000000000" pitchFamily="18" charset="-128"/>
            </a:endParaRPr>
          </a:p>
          <a:p>
            <a:pPr marL="285750" indent="-285750">
              <a:buFont typeface="Arial" panose="020B0604020202020204" pitchFamily="34" charset="0"/>
              <a:buChar char="•"/>
            </a:pPr>
            <a:r>
              <a:rPr lang="en-US" sz="1600" b="1" dirty="0" err="1">
                <a:latin typeface="Adobe Song Std L" panose="02020300000000000000" pitchFamily="18" charset="-128"/>
                <a:ea typeface="Adobe Song Std L" panose="02020300000000000000" pitchFamily="18" charset="-128"/>
              </a:rPr>
              <a:t>Kaushal</a:t>
            </a:r>
            <a:r>
              <a:rPr lang="en-US" sz="1600" b="1" dirty="0">
                <a:latin typeface="Adobe Song Std L" panose="02020300000000000000" pitchFamily="18" charset="-128"/>
                <a:ea typeface="Adobe Song Std L" panose="02020300000000000000" pitchFamily="18" charset="-128"/>
              </a:rPr>
              <a:t> </a:t>
            </a:r>
            <a:r>
              <a:rPr lang="en-US" sz="1600" b="1" dirty="0" err="1">
                <a:latin typeface="Adobe Song Std L" panose="02020300000000000000" pitchFamily="18" charset="-128"/>
                <a:ea typeface="Adobe Song Std L" panose="02020300000000000000" pitchFamily="18" charset="-128"/>
              </a:rPr>
              <a:t>Khetan</a:t>
            </a:r>
            <a:r>
              <a:rPr lang="en-US" sz="1600" b="1" dirty="0">
                <a:latin typeface="Adobe Song Std L" panose="02020300000000000000" pitchFamily="18" charset="-128"/>
                <a:ea typeface="Adobe Song Std L" panose="02020300000000000000" pitchFamily="18" charset="-128"/>
              </a:rPr>
              <a:t> et al, (2016) </a:t>
            </a:r>
            <a:r>
              <a:rPr lang="en-US" sz="1600" i="1" dirty="0">
                <a:latin typeface="Adobe Song Std L" panose="02020300000000000000" pitchFamily="18" charset="-128"/>
                <a:ea typeface="Adobe Song Std L" panose="02020300000000000000" pitchFamily="18" charset="-128"/>
              </a:rPr>
              <a:t>“ Control of Mechanisms and Robots  using </a:t>
            </a:r>
            <a:r>
              <a:rPr lang="en-US" sz="1600" i="1" dirty="0" err="1">
                <a:latin typeface="Adobe Song Std L" panose="02020300000000000000" pitchFamily="18" charset="-128"/>
                <a:ea typeface="Adobe Song Std L" panose="02020300000000000000" pitchFamily="18" charset="-128"/>
              </a:rPr>
              <a:t>Labview</a:t>
            </a:r>
            <a:r>
              <a:rPr lang="en-US" sz="1600" i="1" dirty="0">
                <a:latin typeface="Adobe Song Std L" panose="02020300000000000000" pitchFamily="18" charset="-128"/>
                <a:ea typeface="Adobe Song Std L" panose="02020300000000000000" pitchFamily="18" charset="-128"/>
              </a:rPr>
              <a:t>, </a:t>
            </a:r>
            <a:r>
              <a:rPr lang="en-US" sz="1600" i="1" dirty="0" err="1">
                <a:latin typeface="Adobe Song Std L" panose="02020300000000000000" pitchFamily="18" charset="-128"/>
                <a:ea typeface="Adobe Song Std L" panose="02020300000000000000" pitchFamily="18" charset="-128"/>
              </a:rPr>
              <a:t>Solidworks</a:t>
            </a:r>
            <a:r>
              <a:rPr lang="en-US" sz="1600" i="1" dirty="0">
                <a:latin typeface="Adobe Song Std L" panose="02020300000000000000" pitchFamily="18" charset="-128"/>
                <a:ea typeface="Adobe Song Std L" panose="02020300000000000000" pitchFamily="18" charset="-128"/>
              </a:rPr>
              <a:t> and Arduino.” .”</a:t>
            </a:r>
            <a:r>
              <a:rPr lang="en-US" sz="1600" dirty="0"/>
              <a:t> International Research Journal of Engineering and Technology (IRJET). </a:t>
            </a:r>
            <a:r>
              <a:rPr lang="en-IN" sz="1600" dirty="0"/>
              <a:t>Vol. 5 Issue 02.</a:t>
            </a:r>
          </a:p>
          <a:p>
            <a:pPr marL="285750" indent="-285750">
              <a:buFont typeface="Arial" panose="020B0604020202020204" pitchFamily="34" charset="0"/>
              <a:buChar char="•"/>
            </a:pPr>
            <a:r>
              <a:rPr lang="en-IN" b="1" dirty="0"/>
              <a:t>Arduino Fundamentals &amp; Applications </a:t>
            </a:r>
            <a:r>
              <a:rPr lang="en-IN" dirty="0"/>
              <a:t>– “</a:t>
            </a:r>
            <a:r>
              <a:rPr lang="en-IN" i="1" dirty="0" err="1"/>
              <a:t>Prof.</a:t>
            </a:r>
            <a:r>
              <a:rPr lang="en-IN" i="1" dirty="0"/>
              <a:t> Amit Kumar Mishra et al. “</a:t>
            </a:r>
          </a:p>
          <a:p>
            <a:pPr marL="285750" indent="-285750">
              <a:buFont typeface="Arial" panose="020B0604020202020204" pitchFamily="34" charset="0"/>
              <a:buChar char="•"/>
            </a:pPr>
            <a:r>
              <a:rPr lang="en-US" sz="1600" b="1" dirty="0">
                <a:latin typeface="Adobe Song Std L" panose="02020300000000000000" pitchFamily="18" charset="-128"/>
                <a:ea typeface="Adobe Song Std L" panose="02020300000000000000" pitchFamily="18" charset="-128"/>
              </a:rPr>
              <a:t>Introduction  to material science for Engineers; </a:t>
            </a:r>
            <a:r>
              <a:rPr lang="en-US" sz="1600" b="1" i="1" dirty="0">
                <a:latin typeface="Adobe Song Std L" panose="02020300000000000000" pitchFamily="18" charset="-128"/>
                <a:ea typeface="Adobe Song Std L" panose="02020300000000000000" pitchFamily="18" charset="-128"/>
              </a:rPr>
              <a:t>8</a:t>
            </a:r>
            <a:r>
              <a:rPr lang="en-US" sz="1600" b="1" i="1" baseline="30000" dirty="0">
                <a:latin typeface="Adobe Song Std L" panose="02020300000000000000" pitchFamily="18" charset="-128"/>
                <a:ea typeface="Adobe Song Std L" panose="02020300000000000000" pitchFamily="18" charset="-128"/>
              </a:rPr>
              <a:t>th</a:t>
            </a:r>
            <a:r>
              <a:rPr lang="en-US" sz="1600" b="1" i="1" dirty="0">
                <a:latin typeface="Adobe Song Std L" panose="02020300000000000000" pitchFamily="18" charset="-128"/>
                <a:ea typeface="Adobe Song Std L" panose="02020300000000000000" pitchFamily="18" charset="-128"/>
              </a:rPr>
              <a:t> edition By James F. Shackelford Pearson.</a:t>
            </a:r>
          </a:p>
          <a:p>
            <a:pPr marL="285750" indent="-285750">
              <a:buFont typeface="Arial" panose="020B0604020202020204" pitchFamily="34" charset="0"/>
              <a:buChar char="•"/>
            </a:pPr>
            <a:r>
              <a:rPr lang="en-US" sz="1600" dirty="0">
                <a:latin typeface="Adobe Song Std L" panose="02020300000000000000" pitchFamily="18" charset="-128"/>
                <a:ea typeface="Adobe Song Std L" panose="02020300000000000000" pitchFamily="18" charset="-128"/>
              </a:rPr>
              <a:t>Theory of machine -</a:t>
            </a:r>
            <a:r>
              <a:rPr lang="en-US" sz="1600" dirty="0" err="1">
                <a:latin typeface="Adobe Song Std L" panose="02020300000000000000" pitchFamily="18" charset="-128"/>
                <a:ea typeface="Adobe Song Std L" panose="02020300000000000000" pitchFamily="18" charset="-128"/>
              </a:rPr>
              <a:t>Khurmi</a:t>
            </a:r>
            <a:r>
              <a:rPr lang="en-US" sz="1600" dirty="0">
                <a:latin typeface="Adobe Song Std L" panose="02020300000000000000" pitchFamily="18" charset="-128"/>
                <a:ea typeface="Adobe Song Std L" panose="02020300000000000000" pitchFamily="18" charset="-128"/>
              </a:rPr>
              <a:t>.</a:t>
            </a:r>
          </a:p>
        </p:txBody>
      </p:sp>
    </p:spTree>
    <p:extLst>
      <p:ext uri="{BB962C8B-B14F-4D97-AF65-F5344CB8AC3E}">
        <p14:creationId xmlns:p14="http://schemas.microsoft.com/office/powerpoint/2010/main" val="382446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57200"/>
          </a:xfrm>
          <a:prstGeom prst="rect">
            <a:avLst/>
          </a:prstGeom>
          <a:gradFill flip="none" rotWithShape="1">
            <a:gsLst>
              <a:gs pos="0">
                <a:schemeClr val="accent1">
                  <a:tint val="66000"/>
                  <a:satMod val="160000"/>
                </a:schemeClr>
              </a:gs>
              <a:gs pos="50000">
                <a:schemeClr val="accent1">
                  <a:tint val="44500"/>
                  <a:satMod val="160000"/>
                </a:schemeClr>
              </a:gs>
              <a:gs pos="85000">
                <a:schemeClr val="accent1">
                  <a:tint val="23500"/>
                  <a:satMod val="160000"/>
                  <a:alpha val="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itchFamily="18" charset="0"/>
                <a:cs typeface="Times New Roman" pitchFamily="18" charset="0"/>
              </a:rPr>
              <a:t>REVIEW OF LITERATURE</a:t>
            </a:r>
          </a:p>
        </p:txBody>
      </p:sp>
      <p:cxnSp>
        <p:nvCxnSpPr>
          <p:cNvPr id="6" name="Straight Connector 5"/>
          <p:cNvCxnSpPr/>
          <p:nvPr/>
        </p:nvCxnSpPr>
        <p:spPr>
          <a:xfrm>
            <a:off x="51256" y="6704012"/>
            <a:ext cx="9036000" cy="1588"/>
          </a:xfrm>
          <a:prstGeom prst="line">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a:xfrm>
            <a:off x="8534400" y="6492875"/>
            <a:ext cx="609600" cy="365125"/>
          </a:xfrm>
        </p:spPr>
        <p:txBody>
          <a:bodyPr/>
          <a:lstStyle/>
          <a:p>
            <a:fld id="{B6F15528-21DE-4FAA-801E-634DDDAF4B2B}" type="slidenum">
              <a:rPr lang="en-US" smtClean="0">
                <a:solidFill>
                  <a:schemeClr val="tx1"/>
                </a:solidFill>
                <a:latin typeface="Times New Roman" pitchFamily="18" charset="0"/>
                <a:cs typeface="Times New Roman" pitchFamily="18" charset="0"/>
              </a:rPr>
              <a:pPr/>
              <a:t>4</a:t>
            </a:fld>
            <a:endParaRPr lang="en-US" dirty="0">
              <a:solidFill>
                <a:schemeClr val="tx1"/>
              </a:solidFill>
              <a:latin typeface="Times New Roman" pitchFamily="18" charset="0"/>
              <a:cs typeface="Times New Roman" pitchFamily="18" charset="0"/>
            </a:endParaRPr>
          </a:p>
        </p:txBody>
      </p:sp>
      <p:sp>
        <p:nvSpPr>
          <p:cNvPr id="2" name="TextBox 1"/>
          <p:cNvSpPr txBox="1"/>
          <p:nvPr/>
        </p:nvSpPr>
        <p:spPr>
          <a:xfrm>
            <a:off x="304800" y="762000"/>
            <a:ext cx="6248400" cy="400110"/>
          </a:xfrm>
          <a:prstGeom prst="rect">
            <a:avLst/>
          </a:prstGeom>
          <a:noFill/>
        </p:spPr>
        <p:txBody>
          <a:bodyPr wrap="square" rtlCol="0">
            <a:spAutoFit/>
          </a:bodyPr>
          <a:lstStyle/>
          <a:p>
            <a:endParaRPr lang="en-US" sz="2000" dirty="0">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110265785"/>
              </p:ext>
            </p:extLst>
          </p:nvPr>
        </p:nvGraphicFramePr>
        <p:xfrm>
          <a:off x="-25940" y="457200"/>
          <a:ext cx="9169940" cy="6246812"/>
        </p:xfrm>
        <a:graphic>
          <a:graphicData uri="http://schemas.openxmlformats.org/drawingml/2006/table">
            <a:tbl>
              <a:tblPr firstRow="1" firstCol="1" bandRow="1">
                <a:tableStyleId>{5C22544A-7EE6-4342-B048-85BDC9FD1C3A}</a:tableStyleId>
              </a:tblPr>
              <a:tblGrid>
                <a:gridCol w="330740">
                  <a:extLst>
                    <a:ext uri="{9D8B030D-6E8A-4147-A177-3AD203B41FA5}">
                      <a16:colId xmlns:a16="http://schemas.microsoft.com/office/drawing/2014/main" val="20000"/>
                    </a:ext>
                  </a:extLst>
                </a:gridCol>
                <a:gridCol w="1177475">
                  <a:extLst>
                    <a:ext uri="{9D8B030D-6E8A-4147-A177-3AD203B41FA5}">
                      <a16:colId xmlns:a16="http://schemas.microsoft.com/office/drawing/2014/main" val="20001"/>
                    </a:ext>
                  </a:extLst>
                </a:gridCol>
                <a:gridCol w="4765955">
                  <a:extLst>
                    <a:ext uri="{9D8B030D-6E8A-4147-A177-3AD203B41FA5}">
                      <a16:colId xmlns:a16="http://schemas.microsoft.com/office/drawing/2014/main" val="20002"/>
                    </a:ext>
                  </a:extLst>
                </a:gridCol>
                <a:gridCol w="2895770">
                  <a:extLst>
                    <a:ext uri="{9D8B030D-6E8A-4147-A177-3AD203B41FA5}">
                      <a16:colId xmlns:a16="http://schemas.microsoft.com/office/drawing/2014/main" val="20003"/>
                    </a:ext>
                  </a:extLst>
                </a:gridCol>
              </a:tblGrid>
              <a:tr h="1303808">
                <a:tc>
                  <a:txBody>
                    <a:bodyPr/>
                    <a:lstStyle/>
                    <a:p>
                      <a:pPr marL="0" marR="0" algn="ctr">
                        <a:lnSpc>
                          <a:spcPct val="150000"/>
                        </a:lnSpc>
                        <a:spcBef>
                          <a:spcPts val="0"/>
                        </a:spcBef>
                        <a:spcAft>
                          <a:spcPts val="0"/>
                        </a:spcAft>
                      </a:pPr>
                      <a:r>
                        <a:rPr lang="en-US" sz="1200" dirty="0">
                          <a:effectLst/>
                          <a:latin typeface="Times New Roman" pitchFamily="18" charset="0"/>
                          <a:ea typeface="Times New Roman"/>
                          <a:cs typeface="Times New Roman" pitchFamily="18" charset="0"/>
                        </a:rPr>
                        <a:t>Sr. no.</a:t>
                      </a:r>
                    </a:p>
                  </a:txBody>
                  <a:tcPr marL="42192" marR="42192" marT="5136" marB="5136" anchor="ctr"/>
                </a:tc>
                <a:tc>
                  <a:txBody>
                    <a:bodyPr/>
                    <a:lstStyle/>
                    <a:p>
                      <a:pPr marL="0" marR="0" algn="ctr">
                        <a:lnSpc>
                          <a:spcPct val="150000"/>
                        </a:lnSpc>
                        <a:spcBef>
                          <a:spcPts val="0"/>
                        </a:spcBef>
                        <a:spcAft>
                          <a:spcPts val="0"/>
                        </a:spcAft>
                      </a:pPr>
                      <a:r>
                        <a:rPr lang="en-GB" sz="1200" dirty="0">
                          <a:effectLst/>
                          <a:latin typeface="Times New Roman" pitchFamily="18" charset="0"/>
                          <a:cs typeface="Times New Roman" pitchFamily="18" charset="0"/>
                        </a:rPr>
                        <a:t>Authors</a:t>
                      </a:r>
                      <a:endParaRPr lang="en-US" sz="1200" dirty="0">
                        <a:effectLst/>
                        <a:latin typeface="Times New Roman" pitchFamily="18" charset="0"/>
                        <a:ea typeface="Times New Roman"/>
                        <a:cs typeface="Times New Roman" pitchFamily="18" charset="0"/>
                      </a:endParaRPr>
                    </a:p>
                  </a:txBody>
                  <a:tcPr marL="42192" marR="42192" marT="5136" marB="5136" anchor="ctr"/>
                </a:tc>
                <a:tc>
                  <a:txBody>
                    <a:bodyPr/>
                    <a:lstStyle/>
                    <a:p>
                      <a:pPr marL="0" marR="0" algn="ctr">
                        <a:lnSpc>
                          <a:spcPct val="150000"/>
                        </a:lnSpc>
                        <a:spcBef>
                          <a:spcPts val="0"/>
                        </a:spcBef>
                        <a:spcAft>
                          <a:spcPts val="0"/>
                        </a:spcAft>
                      </a:pPr>
                      <a:r>
                        <a:rPr lang="en-GB" sz="1200" dirty="0">
                          <a:effectLst/>
                          <a:latin typeface="Times New Roman" pitchFamily="18" charset="0"/>
                          <a:cs typeface="Times New Roman" pitchFamily="18" charset="0"/>
                        </a:rPr>
                        <a:t>Methodology</a:t>
                      </a:r>
                      <a:endParaRPr lang="en-US" sz="1200" dirty="0">
                        <a:effectLst/>
                        <a:latin typeface="Times New Roman" pitchFamily="18" charset="0"/>
                        <a:ea typeface="Times New Roman"/>
                        <a:cs typeface="Times New Roman" pitchFamily="18" charset="0"/>
                      </a:endParaRPr>
                    </a:p>
                  </a:txBody>
                  <a:tcPr marL="42192" marR="42192" marT="5136" marB="5136" anchor="ctr"/>
                </a:tc>
                <a:tc>
                  <a:txBody>
                    <a:bodyPr/>
                    <a:lstStyle/>
                    <a:p>
                      <a:pPr marL="0" marR="0" algn="ctr">
                        <a:lnSpc>
                          <a:spcPct val="150000"/>
                        </a:lnSpc>
                        <a:spcBef>
                          <a:spcPts val="0"/>
                        </a:spcBef>
                        <a:spcAft>
                          <a:spcPts val="0"/>
                        </a:spcAft>
                      </a:pPr>
                      <a:r>
                        <a:rPr lang="en-GB" sz="1200" dirty="0">
                          <a:effectLst/>
                          <a:latin typeface="Times New Roman" pitchFamily="18" charset="0"/>
                          <a:cs typeface="Times New Roman" pitchFamily="18" charset="0"/>
                        </a:rPr>
                        <a:t>Conclusion</a:t>
                      </a:r>
                      <a:endParaRPr lang="en-US" sz="1200" dirty="0">
                        <a:effectLst/>
                        <a:latin typeface="Times New Roman" pitchFamily="18" charset="0"/>
                        <a:ea typeface="Times New Roman"/>
                        <a:cs typeface="Times New Roman" pitchFamily="18" charset="0"/>
                      </a:endParaRPr>
                    </a:p>
                  </a:txBody>
                  <a:tcPr marL="42192" marR="42192" marT="5136" marB="5136" anchor="ctr"/>
                </a:tc>
                <a:extLst>
                  <a:ext uri="{0D108BD9-81ED-4DB2-BD59-A6C34878D82A}">
                    <a16:rowId xmlns:a16="http://schemas.microsoft.com/office/drawing/2014/main" val="10000"/>
                  </a:ext>
                </a:extLst>
              </a:tr>
              <a:tr h="3369044">
                <a:tc>
                  <a:txBody>
                    <a:bodyPr/>
                    <a:lstStyle/>
                    <a:p>
                      <a:pPr marL="0" marR="0" algn="ctr">
                        <a:lnSpc>
                          <a:spcPct val="150000"/>
                        </a:lnSpc>
                        <a:spcBef>
                          <a:spcPts val="0"/>
                        </a:spcBef>
                        <a:spcAft>
                          <a:spcPts val="0"/>
                        </a:spcAft>
                      </a:pPr>
                      <a:r>
                        <a:rPr lang="en-US" sz="1200" dirty="0">
                          <a:effectLst/>
                          <a:latin typeface="Times New Roman" pitchFamily="18" charset="0"/>
                          <a:ea typeface="Times New Roman"/>
                          <a:cs typeface="Times New Roman" pitchFamily="18" charset="0"/>
                        </a:rPr>
                        <a:t>[1]</a:t>
                      </a:r>
                    </a:p>
                  </a:txBody>
                  <a:tcPr marL="42192" marR="42192" marT="5136" marB="5136" anchor="ctr"/>
                </a:tc>
                <a:tc>
                  <a:txBody>
                    <a:bodyPr/>
                    <a:lstStyle/>
                    <a:p>
                      <a:pPr algn="just"/>
                      <a:br>
                        <a:rPr lang="en-IN" sz="1800" b="1" i="0" u="none" strike="noStrike" kern="1200" dirty="0">
                          <a:solidFill>
                            <a:schemeClr val="accent2"/>
                          </a:solidFill>
                          <a:effectLst/>
                          <a:latin typeface="+mn-lt"/>
                          <a:ea typeface="+mn-ea"/>
                          <a:cs typeface="+mn-cs"/>
                          <a:hlinkClick r:id="rId3">
                            <a:extLst>
                              <a:ext uri="{A12FA001-AC4F-418D-AE19-62706E023703}">
                                <ahyp:hlinkClr xmlns:ahyp="http://schemas.microsoft.com/office/drawing/2018/hyperlinkcolor" val="tx"/>
                              </a:ext>
                            </a:extLst>
                          </a:hlinkClick>
                        </a:rPr>
                      </a:br>
                      <a:r>
                        <a:rPr lang="en-IN" sz="1600" b="1" i="1" dirty="0">
                          <a:solidFill>
                            <a:schemeClr val="accent2"/>
                          </a:solidFill>
                          <a:latin typeface="Times New Roman" panose="02020603050405020304" pitchFamily="18" charset="0"/>
                          <a:cs typeface="Times New Roman" panose="02020603050405020304" pitchFamily="18" charset="0"/>
                        </a:rPr>
                        <a:t>Kishor </a:t>
                      </a:r>
                      <a:r>
                        <a:rPr lang="en-IN" sz="1600" b="1" i="1" dirty="0" err="1">
                          <a:solidFill>
                            <a:schemeClr val="accent2"/>
                          </a:solidFill>
                          <a:latin typeface="Times New Roman" panose="02020603050405020304" pitchFamily="18" charset="0"/>
                          <a:cs typeface="Times New Roman" panose="02020603050405020304" pitchFamily="18" charset="0"/>
                        </a:rPr>
                        <a:t>Shelke</a:t>
                      </a:r>
                      <a:r>
                        <a:rPr lang="en-IN" sz="1600" b="1" i="1" dirty="0">
                          <a:solidFill>
                            <a:schemeClr val="accent2"/>
                          </a:solidFill>
                          <a:latin typeface="Times New Roman" panose="02020603050405020304" pitchFamily="18" charset="0"/>
                          <a:cs typeface="Times New Roman" panose="02020603050405020304" pitchFamily="18" charset="0"/>
                        </a:rPr>
                        <a:t> et al</a:t>
                      </a:r>
                    </a:p>
                    <a:p>
                      <a:pPr algn="just"/>
                      <a:r>
                        <a:rPr lang="en-US" sz="1600" b="1" dirty="0">
                          <a:latin typeface="Adobe Song Std L" panose="02020300000000000000" pitchFamily="18" charset="-128"/>
                          <a:ea typeface="Adobe Song Std L" panose="02020300000000000000" pitchFamily="18" charset="-128"/>
                        </a:rPr>
                        <a:t>(2018)</a:t>
                      </a:r>
                      <a:endParaRPr lang="en-US" sz="1600" b="1" i="1" dirty="0">
                        <a:solidFill>
                          <a:schemeClr val="accent2"/>
                        </a:solidFill>
                        <a:effectLst/>
                        <a:latin typeface="Times New Roman" pitchFamily="18" charset="0"/>
                        <a:ea typeface="Times New Roman"/>
                        <a:cs typeface="Times New Roman" pitchFamily="18" charset="0"/>
                      </a:endParaRPr>
                    </a:p>
                  </a:txBody>
                  <a:tcPr marL="42192" marR="42192" marT="5136" marB="5136" anchor="ctr"/>
                </a:tc>
                <a:tc>
                  <a:txBody>
                    <a:bodyPr/>
                    <a:lstStyle/>
                    <a:p>
                      <a:pPr marL="102870" marR="0" lvl="0" indent="-102870" algn="ctr" defTabSz="914400" rtl="0" eaLnBrk="1" fontAlgn="auto" latinLnBrk="0" hangingPunct="1">
                        <a:lnSpc>
                          <a:spcPct val="150000"/>
                        </a:lnSpc>
                        <a:spcBef>
                          <a:spcPts val="0"/>
                        </a:spcBef>
                        <a:spcAft>
                          <a:spcPts val="0"/>
                        </a:spcAft>
                        <a:buClrTx/>
                        <a:buSzTx/>
                        <a:buFontTx/>
                        <a:buNone/>
                        <a:tabLst/>
                        <a:defRPr/>
                      </a:pPr>
                      <a:r>
                        <a:rPr lang="en-US" sz="1600" b="1" u="sng" dirty="0"/>
                        <a:t>APPLICATION OF REVERSE ENGINEERING FOR CONVERTING CARTESIAN COORDINATE SYSTEM INTO LASER CUTTING MACHINE</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b="0" dirty="0" err="1">
                          <a:latin typeface="Times New Roman" panose="02020603050405020304" pitchFamily="18" charset="0"/>
                          <a:cs typeface="Times New Roman" panose="02020603050405020304" pitchFamily="18" charset="0"/>
                        </a:rPr>
                        <a:t>i</a:t>
                      </a:r>
                      <a:r>
                        <a:rPr lang="en-US" sz="1200" b="0" dirty="0">
                          <a:latin typeface="Times New Roman" panose="02020603050405020304" pitchFamily="18" charset="0"/>
                          <a:cs typeface="Times New Roman" panose="02020603050405020304" pitchFamily="18" charset="0"/>
                        </a:rPr>
                        <a:t>.</a:t>
                      </a:r>
                      <a:r>
                        <a:rPr lang="en-IN" sz="1200" dirty="0"/>
                        <a:t>Optimization and Design of a Laser-Cutting Machine using Delta Robot by </a:t>
                      </a:r>
                      <a:r>
                        <a:rPr lang="en-IN" sz="1200" dirty="0" err="1"/>
                        <a:t>B.Moharana</a:t>
                      </a:r>
                      <a:r>
                        <a:rPr lang="en-IN" sz="1200" dirty="0"/>
                        <a:t> et al</a:t>
                      </a:r>
                    </a:p>
                    <a:p>
                      <a:pPr marL="0" marR="0" lvl="0" indent="0" algn="ctr" defTabSz="914400" rtl="0" eaLnBrk="1" fontAlgn="auto" latinLnBrk="0" hangingPunct="1">
                        <a:lnSpc>
                          <a:spcPct val="150000"/>
                        </a:lnSpc>
                        <a:spcBef>
                          <a:spcPts val="0"/>
                        </a:spcBef>
                        <a:spcAft>
                          <a:spcPts val="0"/>
                        </a:spcAft>
                        <a:buClrTx/>
                        <a:buSzTx/>
                        <a:buFontTx/>
                        <a:buNone/>
                        <a:tabLst/>
                        <a:defRPr/>
                      </a:pPr>
                      <a:r>
                        <a:rPr lang="en-IN" sz="1200" b="1" i="0" kern="1200" dirty="0">
                          <a:solidFill>
                            <a:schemeClr val="dk1"/>
                          </a:solidFill>
                          <a:effectLst/>
                          <a:latin typeface="+mn-lt"/>
                          <a:ea typeface="+mn-ea"/>
                          <a:cs typeface="+mn-cs"/>
                        </a:rPr>
                        <a:t>ii.</a:t>
                      </a:r>
                      <a:r>
                        <a:rPr lang="en-US" sz="1200" dirty="0"/>
                        <a:t> Review on Heat affected Zones, Cut Quality and Comparative Study </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iii. </a:t>
                      </a:r>
                      <a:r>
                        <a:rPr lang="en-US" sz="1200" dirty="0"/>
                        <a:t>Study of Arduino Controlled Robotic System</a:t>
                      </a:r>
                      <a:endParaRPr lang="en-US" sz="1200" b="1" i="0" kern="1200" dirty="0">
                        <a:solidFill>
                          <a:schemeClr val="dk1"/>
                        </a:solidFill>
                        <a:effectLst/>
                        <a:latin typeface="+mn-lt"/>
                        <a:ea typeface="+mn-ea"/>
                        <a:cs typeface="+mn-cs"/>
                      </a:endParaRPr>
                    </a:p>
                  </a:txBody>
                  <a:tcPr marL="42192" marR="42192" marT="5136" marB="5136" anchor="ctr"/>
                </a:tc>
                <a:tc>
                  <a:txBody>
                    <a:bodyPr/>
                    <a:lstStyle/>
                    <a:p>
                      <a:pPr marL="102870" marR="0" indent="-102870" algn="l">
                        <a:lnSpc>
                          <a:spcPct val="150000"/>
                        </a:lnSpc>
                        <a:spcBef>
                          <a:spcPts val="0"/>
                        </a:spcBef>
                        <a:spcAft>
                          <a:spcPts val="0"/>
                        </a:spcAft>
                      </a:pPr>
                      <a:r>
                        <a:rPr lang="en-US" sz="1200" dirty="0"/>
                        <a:t>With the help of reverse engineering the Cartesian coordinate system is successfully converted into laser cutting machine. It is concluded that the laser cutting machine is working properly and able to cut the non metals with good accuracy</a:t>
                      </a:r>
                      <a:endParaRPr lang="en-US" sz="1200" dirty="0">
                        <a:solidFill>
                          <a:schemeClr val="tx1"/>
                        </a:solidFill>
                        <a:effectLst/>
                        <a:latin typeface="Times New Roman" pitchFamily="18" charset="0"/>
                        <a:ea typeface="Times New Roman"/>
                        <a:cs typeface="Times New Roman" pitchFamily="18" charset="0"/>
                      </a:endParaRPr>
                    </a:p>
                  </a:txBody>
                  <a:tcPr marL="42192" marR="42192" marT="5136" marB="5136" anchor="ctr"/>
                </a:tc>
                <a:extLst>
                  <a:ext uri="{0D108BD9-81ED-4DB2-BD59-A6C34878D82A}">
                    <a16:rowId xmlns:a16="http://schemas.microsoft.com/office/drawing/2014/main" val="10001"/>
                  </a:ext>
                </a:extLst>
              </a:tr>
              <a:tr h="1573960">
                <a:tc>
                  <a:txBody>
                    <a:bodyPr/>
                    <a:lstStyle/>
                    <a:p>
                      <a:pPr marL="0" marR="0" algn="ctr">
                        <a:lnSpc>
                          <a:spcPct val="150000"/>
                        </a:lnSpc>
                        <a:spcBef>
                          <a:spcPts val="0"/>
                        </a:spcBef>
                        <a:spcAft>
                          <a:spcPts val="0"/>
                        </a:spcAft>
                      </a:pPr>
                      <a:r>
                        <a:rPr lang="en-US" sz="1200" dirty="0">
                          <a:effectLst/>
                          <a:latin typeface="Times New Roman" pitchFamily="18" charset="0"/>
                          <a:ea typeface="Times New Roman"/>
                          <a:cs typeface="Times New Roman" pitchFamily="18" charset="0"/>
                        </a:rPr>
                        <a:t>[2]</a:t>
                      </a:r>
                    </a:p>
                  </a:txBody>
                  <a:tcPr marL="42192" marR="42192" marT="5136" marB="5136" anchor="ctr"/>
                </a:tc>
                <a:tc>
                  <a:txBody>
                    <a:bodyPr/>
                    <a:lstStyle/>
                    <a:p>
                      <a:pPr marL="0" marR="0" algn="just">
                        <a:lnSpc>
                          <a:spcPct val="150000"/>
                        </a:lnSpc>
                        <a:spcBef>
                          <a:spcPts val="0"/>
                        </a:spcBef>
                        <a:spcAft>
                          <a:spcPts val="0"/>
                        </a:spcAft>
                      </a:pPr>
                      <a:r>
                        <a:rPr lang="en-US" sz="1600" b="1" i="1" u="sng" dirty="0">
                          <a:solidFill>
                            <a:schemeClr val="accent2"/>
                          </a:solidFill>
                          <a:effectLst/>
                          <a:latin typeface="Times New Roman" pitchFamily="18" charset="0"/>
                          <a:ea typeface="Times New Roman"/>
                          <a:cs typeface="Times New Roman" pitchFamily="18" charset="0"/>
                        </a:rPr>
                        <a:t>N. Singh</a:t>
                      </a:r>
                    </a:p>
                    <a:p>
                      <a:pPr marL="0" marR="0" algn="just">
                        <a:lnSpc>
                          <a:spcPct val="150000"/>
                        </a:lnSpc>
                        <a:spcBef>
                          <a:spcPts val="0"/>
                        </a:spcBef>
                        <a:spcAft>
                          <a:spcPts val="0"/>
                        </a:spcAft>
                      </a:pPr>
                      <a:r>
                        <a:rPr lang="en-US" sz="1600" b="1" dirty="0">
                          <a:latin typeface="Adobe Song Std L" panose="02020300000000000000" pitchFamily="18" charset="-128"/>
                          <a:ea typeface="Adobe Song Std L" panose="02020300000000000000" pitchFamily="18" charset="-128"/>
                        </a:rPr>
                        <a:t>(2008)</a:t>
                      </a:r>
                      <a:endParaRPr lang="en-US" sz="1600" b="1" i="1" u="sng" dirty="0">
                        <a:solidFill>
                          <a:schemeClr val="accent2"/>
                        </a:solidFill>
                        <a:effectLst/>
                        <a:latin typeface="Times New Roman" pitchFamily="18" charset="0"/>
                        <a:ea typeface="Times New Roman"/>
                        <a:cs typeface="Times New Roman" pitchFamily="18" charset="0"/>
                      </a:endParaRPr>
                    </a:p>
                  </a:txBody>
                  <a:tcPr marL="42192" marR="42192" marT="5136" marB="5136" anchor="ctr"/>
                </a:tc>
                <a:tc>
                  <a:txBody>
                    <a:bodyPr/>
                    <a:lstStyle/>
                    <a:p>
                      <a:pPr marL="102870" marR="0" indent="-102870" algn="ctr">
                        <a:lnSpc>
                          <a:spcPct val="150000"/>
                        </a:lnSpc>
                        <a:spcBef>
                          <a:spcPts val="0"/>
                        </a:spcBef>
                        <a:spcAft>
                          <a:spcPts val="0"/>
                        </a:spcAft>
                      </a:pPr>
                      <a:r>
                        <a:rPr lang="en-IN" sz="1400" b="1" u="sng" dirty="0"/>
                        <a:t>REVERSE ENGINEERING</a:t>
                      </a:r>
                    </a:p>
                    <a:p>
                      <a:pPr marL="102870" marR="0" indent="-102870" algn="ctr">
                        <a:lnSpc>
                          <a:spcPct val="150000"/>
                        </a:lnSpc>
                        <a:spcBef>
                          <a:spcPts val="0"/>
                        </a:spcBef>
                        <a:spcAft>
                          <a:spcPts val="0"/>
                        </a:spcAft>
                      </a:pPr>
                      <a:r>
                        <a:rPr lang="en-IN" sz="1400" b="0" u="none" dirty="0" err="1">
                          <a:solidFill>
                            <a:schemeClr val="tx1"/>
                          </a:solidFill>
                          <a:effectLst/>
                          <a:latin typeface="+mj-lt"/>
                          <a:ea typeface="Times New Roman"/>
                          <a:cs typeface="Times New Roman" pitchFamily="18" charset="0"/>
                        </a:rPr>
                        <a:t>i</a:t>
                      </a:r>
                      <a:r>
                        <a:rPr lang="en-IN" sz="1400" b="0" u="none" dirty="0">
                          <a:solidFill>
                            <a:schemeClr val="tx1"/>
                          </a:solidFill>
                          <a:effectLst/>
                          <a:latin typeface="+mj-lt"/>
                          <a:ea typeface="Times New Roman"/>
                          <a:cs typeface="Times New Roman" pitchFamily="18" charset="0"/>
                        </a:rPr>
                        <a:t>. </a:t>
                      </a:r>
                      <a:r>
                        <a:rPr lang="en-IN" sz="1200" b="0" dirty="0">
                          <a:solidFill>
                            <a:schemeClr val="tx1"/>
                          </a:solidFill>
                          <a:effectLst/>
                          <a:latin typeface="Times New Roman" pitchFamily="18" charset="0"/>
                          <a:ea typeface="Times New Roman"/>
                          <a:cs typeface="Times New Roman" pitchFamily="18" charset="0"/>
                        </a:rPr>
                        <a:t>Scanning Phase</a:t>
                      </a:r>
                    </a:p>
                    <a:p>
                      <a:pPr marL="0" marR="0" indent="0" algn="ctr">
                        <a:lnSpc>
                          <a:spcPct val="150000"/>
                        </a:lnSpc>
                        <a:spcBef>
                          <a:spcPts val="0"/>
                        </a:spcBef>
                        <a:spcAft>
                          <a:spcPts val="0"/>
                        </a:spcAft>
                        <a:buNone/>
                      </a:pPr>
                      <a:r>
                        <a:rPr lang="en-IN" sz="1200" b="0" dirty="0">
                          <a:solidFill>
                            <a:schemeClr val="tx1"/>
                          </a:solidFill>
                          <a:effectLst/>
                          <a:latin typeface="Times New Roman" pitchFamily="18" charset="0"/>
                          <a:ea typeface="Times New Roman"/>
                          <a:cs typeface="Times New Roman" pitchFamily="18" charset="0"/>
                        </a:rPr>
                        <a:t>ii. Point Processing Phase</a:t>
                      </a:r>
                      <a:endParaRPr lang="en-US" sz="1200" b="0" dirty="0">
                        <a:solidFill>
                          <a:schemeClr val="tx1"/>
                        </a:solidFill>
                        <a:effectLst/>
                        <a:latin typeface="Times New Roman" pitchFamily="18" charset="0"/>
                        <a:ea typeface="Times New Roman"/>
                        <a:cs typeface="Times New Roman" pitchFamily="18" charset="0"/>
                      </a:endParaRPr>
                    </a:p>
                  </a:txBody>
                  <a:tcPr marL="42192" marR="42192" marT="5136" marB="5136" anchor="ctr"/>
                </a:tc>
                <a:tc>
                  <a:txBody>
                    <a:bodyPr/>
                    <a:lstStyle/>
                    <a:p>
                      <a:pPr marL="102870" marR="0" indent="-102870" algn="just">
                        <a:lnSpc>
                          <a:spcPct val="150000"/>
                        </a:lnSpc>
                        <a:spcBef>
                          <a:spcPts val="0"/>
                        </a:spcBef>
                        <a:spcAft>
                          <a:spcPts val="0"/>
                        </a:spcAft>
                      </a:pPr>
                      <a:r>
                        <a:rPr lang="en-US" sz="1200" b="0" i="0" kern="1200" dirty="0">
                          <a:solidFill>
                            <a:schemeClr val="dk1"/>
                          </a:solidFill>
                          <a:effectLst/>
                          <a:latin typeface="+mn-lt"/>
                          <a:ea typeface="+mn-ea"/>
                          <a:cs typeface="+mn-cs"/>
                        </a:rPr>
                        <a:t>  Studied about its  role  in the development , refinement and modification in existing design of product</a:t>
                      </a:r>
                      <a:r>
                        <a:rPr lang="en-US" sz="1400" b="0" i="0" kern="1200" dirty="0">
                          <a:solidFill>
                            <a:schemeClr val="dk1"/>
                          </a:solidFill>
                          <a:effectLst/>
                          <a:latin typeface="+mn-lt"/>
                          <a:ea typeface="+mn-ea"/>
                          <a:cs typeface="+mn-cs"/>
                        </a:rPr>
                        <a:t>.</a:t>
                      </a:r>
                      <a:endParaRPr lang="en-GB" sz="1400" baseline="0" dirty="0">
                        <a:solidFill>
                          <a:schemeClr val="tx1"/>
                        </a:solidFill>
                        <a:effectLst/>
                        <a:latin typeface="Times New Roman" pitchFamily="18" charset="0"/>
                        <a:cs typeface="Times New Roman" pitchFamily="18" charset="0"/>
                      </a:endParaRPr>
                    </a:p>
                  </a:txBody>
                  <a:tcPr marL="42192" marR="42192" marT="5136" marB="5136"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07017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6FEAF-9E65-464D-B1CF-6B517B98CB13}"/>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9D73D5BE-33E8-428B-A2BB-3570ED088928}"/>
              </a:ext>
            </a:extLst>
          </p:cNvPr>
          <p:cNvGraphicFramePr>
            <a:graphicFrameLocks noGrp="1"/>
          </p:cNvGraphicFramePr>
          <p:nvPr>
            <p:ph sz="quarter" idx="13"/>
            <p:extLst>
              <p:ext uri="{D42A27DB-BD31-4B8C-83A1-F6EECF244321}">
                <p14:modId xmlns:p14="http://schemas.microsoft.com/office/powerpoint/2010/main" val="3305996123"/>
              </p:ext>
            </p:extLst>
          </p:nvPr>
        </p:nvGraphicFramePr>
        <p:xfrm>
          <a:off x="-152400" y="-22698"/>
          <a:ext cx="10729230" cy="7215065"/>
        </p:xfrm>
        <a:graphic>
          <a:graphicData uri="http://schemas.openxmlformats.org/drawingml/2006/table">
            <a:tbl>
              <a:tblPr firstRow="1" firstCol="1" bandRow="1">
                <a:tableStyleId>{5C22544A-7EE6-4342-B048-85BDC9FD1C3A}</a:tableStyleId>
              </a:tblPr>
              <a:tblGrid>
                <a:gridCol w="152400">
                  <a:extLst>
                    <a:ext uri="{9D8B030D-6E8A-4147-A177-3AD203B41FA5}">
                      <a16:colId xmlns:a16="http://schemas.microsoft.com/office/drawing/2014/main" val="4121747807"/>
                    </a:ext>
                  </a:extLst>
                </a:gridCol>
                <a:gridCol w="1557217">
                  <a:extLst>
                    <a:ext uri="{9D8B030D-6E8A-4147-A177-3AD203B41FA5}">
                      <a16:colId xmlns:a16="http://schemas.microsoft.com/office/drawing/2014/main" val="945824599"/>
                    </a:ext>
                  </a:extLst>
                </a:gridCol>
                <a:gridCol w="5531577">
                  <a:extLst>
                    <a:ext uri="{9D8B030D-6E8A-4147-A177-3AD203B41FA5}">
                      <a16:colId xmlns:a16="http://schemas.microsoft.com/office/drawing/2014/main" val="3356003442"/>
                    </a:ext>
                  </a:extLst>
                </a:gridCol>
                <a:gridCol w="3488036">
                  <a:extLst>
                    <a:ext uri="{9D8B030D-6E8A-4147-A177-3AD203B41FA5}">
                      <a16:colId xmlns:a16="http://schemas.microsoft.com/office/drawing/2014/main" val="552120996"/>
                    </a:ext>
                  </a:extLst>
                </a:gridCol>
              </a:tblGrid>
              <a:tr h="3947231">
                <a:tc>
                  <a:txBody>
                    <a:bodyPr/>
                    <a:lstStyle/>
                    <a:p>
                      <a:pPr marL="0" marR="0" algn="ctr">
                        <a:lnSpc>
                          <a:spcPct val="150000"/>
                        </a:lnSpc>
                        <a:spcBef>
                          <a:spcPts val="0"/>
                        </a:spcBef>
                        <a:spcAft>
                          <a:spcPts val="0"/>
                        </a:spcAft>
                      </a:pPr>
                      <a:r>
                        <a:rPr lang="en-US" sz="1200" dirty="0">
                          <a:effectLst/>
                          <a:latin typeface="Times New Roman" pitchFamily="18" charset="0"/>
                          <a:ea typeface="Times New Roman"/>
                          <a:cs typeface="Times New Roman" pitchFamily="18" charset="0"/>
                        </a:rPr>
                        <a:t>[3] </a:t>
                      </a:r>
                    </a:p>
                  </a:txBody>
                  <a:tcPr marL="42192" marR="42192" marT="5136" marB="5136" anchor="ctr"/>
                </a:tc>
                <a:tc>
                  <a:txBody>
                    <a:bodyPr/>
                    <a:lstStyle/>
                    <a:p>
                      <a:pPr marL="0" marR="0" algn="just">
                        <a:lnSpc>
                          <a:spcPct val="150000"/>
                        </a:lnSpc>
                        <a:spcBef>
                          <a:spcPts val="0"/>
                        </a:spcBef>
                        <a:spcAft>
                          <a:spcPts val="0"/>
                        </a:spcAft>
                      </a:pPr>
                      <a:r>
                        <a:rPr lang="en-IN" sz="1600" b="1" i="1" dirty="0" err="1">
                          <a:solidFill>
                            <a:schemeClr val="accent2"/>
                          </a:solidFill>
                          <a:latin typeface="Times New Roman" panose="02020603050405020304" pitchFamily="18" charset="0"/>
                          <a:cs typeface="Times New Roman" panose="02020603050405020304" pitchFamily="18" charset="0"/>
                        </a:rPr>
                        <a:t>Prof.N.S</a:t>
                      </a:r>
                      <a:r>
                        <a:rPr lang="en-IN" sz="1600" b="1" i="1" dirty="0">
                          <a:solidFill>
                            <a:schemeClr val="accent2"/>
                          </a:solidFill>
                          <a:latin typeface="Times New Roman" panose="02020603050405020304" pitchFamily="18" charset="0"/>
                          <a:cs typeface="Times New Roman" panose="02020603050405020304" pitchFamily="18" charset="0"/>
                        </a:rPr>
                        <a:t>. </a:t>
                      </a:r>
                      <a:r>
                        <a:rPr lang="en-IN" sz="1600" b="1" i="1" dirty="0" err="1">
                          <a:solidFill>
                            <a:schemeClr val="accent2"/>
                          </a:solidFill>
                          <a:latin typeface="Times New Roman" panose="02020603050405020304" pitchFamily="18" charset="0"/>
                          <a:cs typeface="Times New Roman" panose="02020603050405020304" pitchFamily="18" charset="0"/>
                        </a:rPr>
                        <a:t>Pohokar</a:t>
                      </a:r>
                      <a:r>
                        <a:rPr lang="en-IN" sz="1600" b="1" i="1" dirty="0">
                          <a:solidFill>
                            <a:schemeClr val="accent2"/>
                          </a:solidFill>
                          <a:latin typeface="Times New Roman" panose="02020603050405020304" pitchFamily="18" charset="0"/>
                          <a:cs typeface="Times New Roman" panose="02020603050405020304" pitchFamily="18" charset="0"/>
                        </a:rPr>
                        <a:t> et al</a:t>
                      </a:r>
                    </a:p>
                    <a:p>
                      <a:pPr marL="0" marR="0" algn="just">
                        <a:lnSpc>
                          <a:spcPct val="150000"/>
                        </a:lnSpc>
                        <a:spcBef>
                          <a:spcPts val="0"/>
                        </a:spcBef>
                        <a:spcAft>
                          <a:spcPts val="0"/>
                        </a:spcAft>
                      </a:pPr>
                      <a:r>
                        <a:rPr lang="en-US" sz="1600" b="1" dirty="0">
                          <a:latin typeface="Adobe Song Std L" panose="02020300000000000000" pitchFamily="18" charset="-128"/>
                          <a:ea typeface="Adobe Song Std L" panose="02020300000000000000" pitchFamily="18" charset="-128"/>
                        </a:rPr>
                        <a:t>(2013)</a:t>
                      </a:r>
                      <a:endParaRPr lang="en-US" sz="1600" b="1" i="1" dirty="0">
                        <a:solidFill>
                          <a:schemeClr val="accent2"/>
                        </a:solidFill>
                        <a:effectLst/>
                        <a:latin typeface="Times New Roman" pitchFamily="18" charset="0"/>
                        <a:ea typeface="Times New Roman"/>
                        <a:cs typeface="Times New Roman" pitchFamily="18" charset="0"/>
                      </a:endParaRPr>
                    </a:p>
                  </a:txBody>
                  <a:tcPr marL="42192" marR="42192" marT="5136" marB="5136" anchor="ctr"/>
                </a:tc>
                <a:tc>
                  <a:txBody>
                    <a:bodyPr/>
                    <a:lstStyle/>
                    <a:p>
                      <a:pPr marL="102870" marR="0" indent="-102870" algn="ctr">
                        <a:lnSpc>
                          <a:spcPct val="150000"/>
                        </a:lnSpc>
                        <a:spcBef>
                          <a:spcPts val="0"/>
                        </a:spcBef>
                        <a:spcAft>
                          <a:spcPts val="0"/>
                        </a:spcAft>
                      </a:pPr>
                      <a:r>
                        <a:rPr lang="en-US" sz="1600" b="1" u="sng" dirty="0"/>
                        <a:t>Application Of Coordinate Measuring Machine In Reverse Engineering: A Case Study</a:t>
                      </a:r>
                    </a:p>
                    <a:p>
                      <a:pPr marL="102870" marR="0" indent="-102870" algn="ctr">
                        <a:lnSpc>
                          <a:spcPct val="150000"/>
                        </a:lnSpc>
                        <a:spcBef>
                          <a:spcPts val="0"/>
                        </a:spcBef>
                        <a:spcAft>
                          <a:spcPts val="0"/>
                        </a:spcAft>
                      </a:pPr>
                      <a:r>
                        <a:rPr lang="en-US" sz="1200" dirty="0" err="1"/>
                        <a:t>i</a:t>
                      </a:r>
                      <a:r>
                        <a:rPr lang="en-US" sz="1200" dirty="0"/>
                        <a:t>. Scanning the physical part with the help of CMM. </a:t>
                      </a:r>
                    </a:p>
                    <a:p>
                      <a:pPr marL="102870" marR="0" indent="-102870" algn="ctr">
                        <a:lnSpc>
                          <a:spcPct val="150000"/>
                        </a:lnSpc>
                        <a:spcBef>
                          <a:spcPts val="0"/>
                        </a:spcBef>
                        <a:spcAft>
                          <a:spcPts val="0"/>
                        </a:spcAft>
                      </a:pPr>
                      <a:r>
                        <a:rPr lang="en-US" sz="1200" dirty="0"/>
                        <a:t>ii. To obta0in point cloud data of a component through CMM scanning.</a:t>
                      </a:r>
                    </a:p>
                    <a:p>
                      <a:pPr marL="102870" marR="0" indent="-102870" algn="ctr">
                        <a:lnSpc>
                          <a:spcPct val="150000"/>
                        </a:lnSpc>
                        <a:spcBef>
                          <a:spcPts val="0"/>
                        </a:spcBef>
                        <a:spcAft>
                          <a:spcPts val="0"/>
                        </a:spcAft>
                      </a:pPr>
                      <a:r>
                        <a:rPr lang="en-US" sz="1200" dirty="0"/>
                        <a:t> iii. To export this cloud point data of CMM (PCDMIS software) to the modeling software (preparation of IGES, STET, STL file).</a:t>
                      </a:r>
                    </a:p>
                    <a:p>
                      <a:pPr marL="102870" marR="0" indent="-102870" algn="ctr">
                        <a:lnSpc>
                          <a:spcPct val="150000"/>
                        </a:lnSpc>
                        <a:spcBef>
                          <a:spcPts val="0"/>
                        </a:spcBef>
                        <a:spcAft>
                          <a:spcPts val="0"/>
                        </a:spcAft>
                      </a:pPr>
                      <a:r>
                        <a:rPr lang="en-US" sz="1200" dirty="0"/>
                        <a:t> iv. To prepare a CAD model &amp; obtain the various dimensions of the component.</a:t>
                      </a:r>
                    </a:p>
                    <a:p>
                      <a:pPr marL="102870" marR="0" indent="-102870" algn="ctr">
                        <a:lnSpc>
                          <a:spcPct val="150000"/>
                        </a:lnSpc>
                        <a:spcBef>
                          <a:spcPts val="0"/>
                        </a:spcBef>
                        <a:spcAft>
                          <a:spcPts val="0"/>
                        </a:spcAft>
                      </a:pPr>
                      <a:r>
                        <a:rPr lang="en-US" sz="1200" dirty="0"/>
                        <a:t> v. Importing the CAD model to the PCDMIS software &amp; preparing inspection program for error analysis.</a:t>
                      </a:r>
                      <a:endParaRPr lang="en-US" sz="1200" b="1" dirty="0"/>
                    </a:p>
                    <a:p>
                      <a:pPr marL="102870" marR="0" indent="-102870" algn="ctr">
                        <a:lnSpc>
                          <a:spcPct val="150000"/>
                        </a:lnSpc>
                        <a:spcBef>
                          <a:spcPts val="0"/>
                        </a:spcBef>
                        <a:spcAft>
                          <a:spcPts val="0"/>
                        </a:spcAft>
                      </a:pPr>
                      <a:endParaRPr lang="en-US" sz="1600" b="1" dirty="0">
                        <a:solidFill>
                          <a:schemeClr val="tx1"/>
                        </a:solidFill>
                        <a:effectLst/>
                        <a:latin typeface="Times New Roman" pitchFamily="18" charset="0"/>
                        <a:cs typeface="Times New Roman" pitchFamily="18" charset="0"/>
                      </a:endParaRPr>
                    </a:p>
                  </a:txBody>
                  <a:tcPr marL="42192" marR="42192" marT="5136" marB="5136" anchor="ctr"/>
                </a:tc>
                <a:tc>
                  <a:txBody>
                    <a:bodyPr/>
                    <a:lstStyle/>
                    <a:p>
                      <a:pPr marL="102870" marR="0" indent="-102870" algn="just">
                        <a:lnSpc>
                          <a:spcPct val="150000"/>
                        </a:lnSpc>
                        <a:spcBef>
                          <a:spcPts val="0"/>
                        </a:spcBef>
                        <a:spcAft>
                          <a:spcPts val="0"/>
                        </a:spcAft>
                      </a:pPr>
                      <a:r>
                        <a:rPr lang="en-US" sz="1200" dirty="0">
                          <a:solidFill>
                            <a:schemeClr val="tx1"/>
                          </a:solidFill>
                          <a:effectLst/>
                          <a:latin typeface="Times New Roman" pitchFamily="18" charset="0"/>
                          <a:ea typeface="Times New Roman"/>
                          <a:cs typeface="Times New Roman" pitchFamily="18" charset="0"/>
                        </a:rPr>
                        <a:t> </a:t>
                      </a:r>
                      <a:r>
                        <a:rPr lang="en-US" sz="1200" dirty="0"/>
                        <a:t>The above study shows that using Coordinate Measuring Machine helps to get the unknown details of any component. The intricate dimensions which are not possible to measure by any other method can be measured easily. The design process can also be simplified and cost incurred in designing is also </a:t>
                      </a:r>
                      <a:r>
                        <a:rPr lang="en-US" sz="1200" dirty="0" err="1"/>
                        <a:t>minimises</a:t>
                      </a:r>
                      <a:r>
                        <a:rPr lang="en-US" sz="1200" dirty="0"/>
                        <a:t>. Also the inspection activity is simplified with the help of CMM machine</a:t>
                      </a:r>
                      <a:r>
                        <a:rPr lang="en-US" sz="1400" dirty="0"/>
                        <a:t>. </a:t>
                      </a:r>
                      <a:endParaRPr lang="en-US" sz="1400" dirty="0">
                        <a:solidFill>
                          <a:schemeClr val="tx1"/>
                        </a:solidFill>
                        <a:effectLst/>
                        <a:latin typeface="Times New Roman" pitchFamily="18" charset="0"/>
                        <a:ea typeface="Times New Roman"/>
                        <a:cs typeface="Times New Roman" pitchFamily="18" charset="0"/>
                      </a:endParaRPr>
                    </a:p>
                  </a:txBody>
                  <a:tcPr marL="42192" marR="42192" marT="5136" marB="5136" anchor="ctr"/>
                </a:tc>
                <a:extLst>
                  <a:ext uri="{0D108BD9-81ED-4DB2-BD59-A6C34878D82A}">
                    <a16:rowId xmlns:a16="http://schemas.microsoft.com/office/drawing/2014/main" val="4122606651"/>
                  </a:ext>
                </a:extLst>
              </a:tr>
              <a:tr h="2683790">
                <a:tc>
                  <a:txBody>
                    <a:bodyPr/>
                    <a:lstStyle/>
                    <a:p>
                      <a:pPr marL="0" marR="0" algn="ctr">
                        <a:lnSpc>
                          <a:spcPct val="150000"/>
                        </a:lnSpc>
                        <a:spcBef>
                          <a:spcPts val="0"/>
                        </a:spcBef>
                        <a:spcAft>
                          <a:spcPts val="0"/>
                        </a:spcAft>
                      </a:pPr>
                      <a:r>
                        <a:rPr lang="en-US" sz="1200" dirty="0">
                          <a:effectLst/>
                          <a:latin typeface="Times New Roman" pitchFamily="18" charset="0"/>
                          <a:ea typeface="Times New Roman"/>
                          <a:cs typeface="Times New Roman" pitchFamily="18" charset="0"/>
                        </a:rPr>
                        <a:t>[4]</a:t>
                      </a:r>
                    </a:p>
                  </a:txBody>
                  <a:tcPr marL="42192" marR="42192" marT="5136" marB="5136" anchor="ctr"/>
                </a:tc>
                <a:tc>
                  <a:txBody>
                    <a:bodyPr/>
                    <a:lstStyle/>
                    <a:p>
                      <a:pPr marL="0" marR="0" algn="just">
                        <a:lnSpc>
                          <a:spcPct val="150000"/>
                        </a:lnSpc>
                        <a:spcBef>
                          <a:spcPts val="0"/>
                        </a:spcBef>
                        <a:spcAft>
                          <a:spcPts val="0"/>
                        </a:spcAft>
                      </a:pPr>
                      <a:r>
                        <a:rPr lang="en-IN" sz="1600" b="1" i="1" dirty="0" err="1">
                          <a:solidFill>
                            <a:schemeClr val="accent2"/>
                          </a:solidFill>
                          <a:latin typeface="Times New Roman" panose="02020603050405020304" pitchFamily="18" charset="0"/>
                          <a:cs typeface="Times New Roman" panose="02020603050405020304" pitchFamily="18" charset="0"/>
                        </a:rPr>
                        <a:t>Vishesh</a:t>
                      </a:r>
                      <a:r>
                        <a:rPr lang="en-IN" sz="1600" b="1" i="1" dirty="0">
                          <a:solidFill>
                            <a:schemeClr val="accent2"/>
                          </a:solidFill>
                          <a:latin typeface="Times New Roman" panose="02020603050405020304" pitchFamily="18" charset="0"/>
                          <a:cs typeface="Times New Roman" panose="02020603050405020304" pitchFamily="18" charset="0"/>
                        </a:rPr>
                        <a:t> Jain et al</a:t>
                      </a:r>
                      <a:r>
                        <a:rPr lang="en-US" sz="1600" b="1" dirty="0">
                          <a:latin typeface="Adobe Song Std L" panose="02020300000000000000" pitchFamily="18" charset="-128"/>
                          <a:ea typeface="Adobe Song Std L" panose="02020300000000000000" pitchFamily="18" charset="-128"/>
                        </a:rPr>
                        <a:t>(2014)</a:t>
                      </a:r>
                      <a:endParaRPr lang="en-US" sz="1600" b="1" i="1" dirty="0">
                        <a:solidFill>
                          <a:schemeClr val="accent2"/>
                        </a:solidFill>
                        <a:effectLst/>
                        <a:latin typeface="Times New Roman" pitchFamily="18" charset="0"/>
                        <a:ea typeface="Times New Roman"/>
                        <a:cs typeface="Times New Roman" pitchFamily="18" charset="0"/>
                      </a:endParaRPr>
                    </a:p>
                  </a:txBody>
                  <a:tcPr marL="42192" marR="42192" marT="5136" marB="5136" anchor="ctr"/>
                </a:tc>
                <a:tc>
                  <a:txBody>
                    <a:bodyPr/>
                    <a:lstStyle/>
                    <a:p>
                      <a:pPr marL="102870" marR="0" indent="-102870" algn="ctr">
                        <a:lnSpc>
                          <a:spcPct val="150000"/>
                        </a:lnSpc>
                        <a:spcBef>
                          <a:spcPts val="0"/>
                        </a:spcBef>
                        <a:spcAft>
                          <a:spcPts val="0"/>
                        </a:spcAft>
                      </a:pPr>
                      <a:r>
                        <a:rPr lang="en-US" sz="1800" b="1" u="sng" dirty="0"/>
                        <a:t>Functional Reverse Engineering for Mechanical Components</a:t>
                      </a:r>
                    </a:p>
                    <a:p>
                      <a:pPr marL="102870" marR="0" indent="-102870" algn="ctr">
                        <a:lnSpc>
                          <a:spcPct val="150000"/>
                        </a:lnSpc>
                        <a:spcBef>
                          <a:spcPts val="0"/>
                        </a:spcBef>
                        <a:spcAft>
                          <a:spcPts val="0"/>
                        </a:spcAft>
                      </a:pPr>
                      <a:r>
                        <a:rPr lang="en-US" sz="1200" b="0" dirty="0" err="1">
                          <a:solidFill>
                            <a:schemeClr val="tx1"/>
                          </a:solidFill>
                          <a:effectLst/>
                          <a:latin typeface="+mj-lt"/>
                          <a:cs typeface="Times New Roman" pitchFamily="18" charset="0"/>
                        </a:rPr>
                        <a:t>i.Product</a:t>
                      </a:r>
                      <a:r>
                        <a:rPr lang="en-US" sz="1200" b="0" dirty="0">
                          <a:solidFill>
                            <a:schemeClr val="tx1"/>
                          </a:solidFill>
                          <a:effectLst/>
                          <a:latin typeface="+mj-lt"/>
                          <a:cs typeface="Times New Roman" pitchFamily="18" charset="0"/>
                        </a:rPr>
                        <a:t> Dissection</a:t>
                      </a:r>
                    </a:p>
                    <a:p>
                      <a:pPr marL="102870" marR="0" indent="-102870" algn="ctr">
                        <a:lnSpc>
                          <a:spcPct val="150000"/>
                        </a:lnSpc>
                        <a:spcBef>
                          <a:spcPts val="0"/>
                        </a:spcBef>
                        <a:spcAft>
                          <a:spcPts val="0"/>
                        </a:spcAft>
                      </a:pPr>
                      <a:r>
                        <a:rPr lang="en-US" sz="1200" b="0" dirty="0" err="1">
                          <a:solidFill>
                            <a:schemeClr val="tx1"/>
                          </a:solidFill>
                          <a:effectLst/>
                          <a:latin typeface="+mj-lt"/>
                          <a:cs typeface="Times New Roman" pitchFamily="18" charset="0"/>
                        </a:rPr>
                        <a:t>ii.Measurements</a:t>
                      </a:r>
                      <a:r>
                        <a:rPr lang="en-US" sz="1200" b="0" dirty="0">
                          <a:solidFill>
                            <a:schemeClr val="tx1"/>
                          </a:solidFill>
                          <a:effectLst/>
                          <a:latin typeface="+mj-lt"/>
                          <a:cs typeface="Times New Roman" pitchFamily="18" charset="0"/>
                        </a:rPr>
                        <a:t> with Rough Drawing.</a:t>
                      </a:r>
                    </a:p>
                    <a:p>
                      <a:pPr marL="102870" marR="0" indent="-102870" algn="ctr">
                        <a:lnSpc>
                          <a:spcPct val="150000"/>
                        </a:lnSpc>
                        <a:spcBef>
                          <a:spcPts val="0"/>
                        </a:spcBef>
                        <a:spcAft>
                          <a:spcPts val="0"/>
                        </a:spcAft>
                      </a:pPr>
                      <a:r>
                        <a:rPr lang="en-US" sz="1200" b="0" dirty="0">
                          <a:solidFill>
                            <a:schemeClr val="tx1"/>
                          </a:solidFill>
                          <a:effectLst/>
                          <a:latin typeface="+mj-lt"/>
                          <a:cs typeface="Times New Roman" pitchFamily="18" charset="0"/>
                        </a:rPr>
                        <a:t>iii. 3D Modelling</a:t>
                      </a:r>
                    </a:p>
                    <a:p>
                      <a:pPr marL="102870" marR="0" indent="-102870" algn="ctr">
                        <a:lnSpc>
                          <a:spcPct val="150000"/>
                        </a:lnSpc>
                        <a:spcBef>
                          <a:spcPts val="0"/>
                        </a:spcBef>
                        <a:spcAft>
                          <a:spcPts val="0"/>
                        </a:spcAft>
                      </a:pPr>
                      <a:endParaRPr lang="en-US" sz="1200" b="1" dirty="0">
                        <a:solidFill>
                          <a:schemeClr val="tx1"/>
                        </a:solidFill>
                        <a:effectLst/>
                        <a:latin typeface="Times New Roman" pitchFamily="18" charset="0"/>
                        <a:cs typeface="Times New Roman" pitchFamily="18" charset="0"/>
                      </a:endParaRPr>
                    </a:p>
                  </a:txBody>
                  <a:tcPr marL="42192" marR="42192" marT="5136" marB="5136" anchor="ctr"/>
                </a:tc>
                <a:tc>
                  <a:txBody>
                    <a:bodyPr/>
                    <a:lstStyle/>
                    <a:p>
                      <a:pPr marL="102870" marR="0" indent="-102870" algn="just">
                        <a:lnSpc>
                          <a:spcPct val="150000"/>
                        </a:lnSpc>
                        <a:spcBef>
                          <a:spcPts val="0"/>
                        </a:spcBef>
                        <a:spcAft>
                          <a:spcPts val="0"/>
                        </a:spcAft>
                      </a:pPr>
                      <a:r>
                        <a:rPr lang="en-US" sz="1400" dirty="0"/>
                        <a:t>. Product dissection along with the creation of rough drawings proves a powerful technique for grasping engineering and design. The rough drawing serves a great purpose while creating their 3D model on any CAD software. </a:t>
                      </a:r>
                      <a:endParaRPr lang="en-US" sz="1400" dirty="0">
                        <a:solidFill>
                          <a:schemeClr val="tx1"/>
                        </a:solidFill>
                        <a:effectLst/>
                        <a:latin typeface="Times New Roman" pitchFamily="18" charset="0"/>
                        <a:ea typeface="Times New Roman"/>
                        <a:cs typeface="Times New Roman" pitchFamily="18" charset="0"/>
                      </a:endParaRPr>
                    </a:p>
                  </a:txBody>
                  <a:tcPr marL="42192" marR="42192" marT="5136" marB="5136" anchor="ctr"/>
                </a:tc>
                <a:extLst>
                  <a:ext uri="{0D108BD9-81ED-4DB2-BD59-A6C34878D82A}">
                    <a16:rowId xmlns:a16="http://schemas.microsoft.com/office/drawing/2014/main" val="2576515846"/>
                  </a:ext>
                </a:extLst>
              </a:tr>
              <a:tr h="0">
                <a:tc>
                  <a:txBody>
                    <a:bodyPr/>
                    <a:lstStyle/>
                    <a:p>
                      <a:pPr marL="0" marR="0" algn="ctr">
                        <a:lnSpc>
                          <a:spcPct val="150000"/>
                        </a:lnSpc>
                        <a:spcBef>
                          <a:spcPts val="0"/>
                        </a:spcBef>
                        <a:spcAft>
                          <a:spcPts val="0"/>
                        </a:spcAft>
                      </a:pPr>
                      <a:endParaRPr lang="en-US" sz="1200" dirty="0">
                        <a:effectLst/>
                        <a:latin typeface="Times New Roman" pitchFamily="18" charset="0"/>
                        <a:ea typeface="Times New Roman"/>
                        <a:cs typeface="Times New Roman" pitchFamily="18" charset="0"/>
                      </a:endParaRPr>
                    </a:p>
                  </a:txBody>
                  <a:tcPr marL="42192" marR="42192" marT="5136" marB="5136" anchor="ctr"/>
                </a:tc>
                <a:tc>
                  <a:txBody>
                    <a:bodyPr/>
                    <a:lstStyle/>
                    <a:p>
                      <a:pPr marL="0" marR="0" algn="just">
                        <a:lnSpc>
                          <a:spcPct val="150000"/>
                        </a:lnSpc>
                        <a:spcBef>
                          <a:spcPts val="0"/>
                        </a:spcBef>
                        <a:spcAft>
                          <a:spcPts val="0"/>
                        </a:spcAft>
                      </a:pPr>
                      <a:endParaRPr lang="en-US" sz="1200" b="1" i="1" dirty="0">
                        <a:solidFill>
                          <a:schemeClr val="tx2">
                            <a:lumMod val="60000"/>
                            <a:lumOff val="40000"/>
                          </a:schemeClr>
                        </a:solidFill>
                        <a:effectLst/>
                        <a:latin typeface="+mn-lt"/>
                        <a:ea typeface="Times New Roman"/>
                        <a:cs typeface="Times New Roman" pitchFamily="18" charset="0"/>
                      </a:endParaRPr>
                    </a:p>
                  </a:txBody>
                  <a:tcPr marL="42192" marR="42192" marT="5136" marB="5136" anchor="ctr"/>
                </a:tc>
                <a:tc>
                  <a:txBody>
                    <a:bodyPr/>
                    <a:lstStyle/>
                    <a:p>
                      <a:pPr marL="102870" marR="0" indent="-102870" algn="ctr">
                        <a:lnSpc>
                          <a:spcPct val="150000"/>
                        </a:lnSpc>
                        <a:spcBef>
                          <a:spcPts val="0"/>
                        </a:spcBef>
                        <a:spcAft>
                          <a:spcPts val="0"/>
                        </a:spcAft>
                      </a:pPr>
                      <a:endParaRPr lang="en-US" sz="1200" b="0" u="none" dirty="0">
                        <a:solidFill>
                          <a:schemeClr val="tx1"/>
                        </a:solidFill>
                        <a:effectLst/>
                        <a:latin typeface="+mn-lt"/>
                        <a:cs typeface="Times New Roman" pitchFamily="18" charset="0"/>
                      </a:endParaRPr>
                    </a:p>
                  </a:txBody>
                  <a:tcPr marL="42192" marR="42192" marT="5136" marB="5136" anchor="ctr"/>
                </a:tc>
                <a:tc>
                  <a:txBody>
                    <a:bodyPr/>
                    <a:lstStyle/>
                    <a:p>
                      <a:pPr marL="102870" marR="0" indent="-102870" algn="just">
                        <a:lnSpc>
                          <a:spcPct val="150000"/>
                        </a:lnSpc>
                        <a:spcBef>
                          <a:spcPts val="0"/>
                        </a:spcBef>
                        <a:spcAft>
                          <a:spcPts val="0"/>
                        </a:spcAft>
                      </a:pPr>
                      <a:endParaRPr lang="en-US" sz="1400" dirty="0">
                        <a:solidFill>
                          <a:schemeClr val="tx1"/>
                        </a:solidFill>
                        <a:effectLst/>
                        <a:latin typeface="Times New Roman" pitchFamily="18" charset="0"/>
                        <a:ea typeface="Times New Roman"/>
                        <a:cs typeface="Times New Roman" pitchFamily="18" charset="0"/>
                      </a:endParaRPr>
                    </a:p>
                  </a:txBody>
                  <a:tcPr marL="42192" marR="42192" marT="5136" marB="5136" anchor="ctr"/>
                </a:tc>
                <a:extLst>
                  <a:ext uri="{0D108BD9-81ED-4DB2-BD59-A6C34878D82A}">
                    <a16:rowId xmlns:a16="http://schemas.microsoft.com/office/drawing/2014/main" val="1482938030"/>
                  </a:ext>
                </a:extLst>
              </a:tr>
              <a:tr h="0">
                <a:tc>
                  <a:txBody>
                    <a:bodyPr/>
                    <a:lstStyle/>
                    <a:p>
                      <a:pPr marL="0" marR="0" algn="ctr">
                        <a:lnSpc>
                          <a:spcPct val="150000"/>
                        </a:lnSpc>
                        <a:spcBef>
                          <a:spcPts val="0"/>
                        </a:spcBef>
                        <a:spcAft>
                          <a:spcPts val="0"/>
                        </a:spcAft>
                      </a:pPr>
                      <a:endParaRPr lang="en-US" sz="1200" dirty="0">
                        <a:effectLst/>
                        <a:latin typeface="Times New Roman" pitchFamily="18" charset="0"/>
                        <a:ea typeface="Times New Roman"/>
                        <a:cs typeface="Times New Roman" pitchFamily="18" charset="0"/>
                      </a:endParaRPr>
                    </a:p>
                  </a:txBody>
                  <a:tcPr marL="42192" marR="42192" marT="5136" marB="5136" anchor="ctr"/>
                </a:tc>
                <a:tc>
                  <a:txBody>
                    <a:bodyPr/>
                    <a:lstStyle/>
                    <a:p>
                      <a:pPr marL="0" marR="0" algn="just">
                        <a:lnSpc>
                          <a:spcPct val="150000"/>
                        </a:lnSpc>
                        <a:spcBef>
                          <a:spcPts val="0"/>
                        </a:spcBef>
                        <a:spcAft>
                          <a:spcPts val="0"/>
                        </a:spcAft>
                      </a:pPr>
                      <a:endParaRPr lang="en-US" sz="1200" b="1" i="1" dirty="0">
                        <a:solidFill>
                          <a:schemeClr val="tx2">
                            <a:lumMod val="60000"/>
                            <a:lumOff val="40000"/>
                          </a:schemeClr>
                        </a:solidFill>
                        <a:effectLst/>
                        <a:latin typeface="+mn-lt"/>
                        <a:ea typeface="Times New Roman"/>
                        <a:cs typeface="Times New Roman" pitchFamily="18" charset="0"/>
                      </a:endParaRPr>
                    </a:p>
                  </a:txBody>
                  <a:tcPr marL="42192" marR="42192" marT="5136" marB="5136" anchor="ctr"/>
                </a:tc>
                <a:tc>
                  <a:txBody>
                    <a:bodyPr/>
                    <a:lstStyle/>
                    <a:p>
                      <a:pPr marL="102870" marR="0" indent="-102870" algn="ctr">
                        <a:lnSpc>
                          <a:spcPct val="150000"/>
                        </a:lnSpc>
                        <a:spcBef>
                          <a:spcPts val="0"/>
                        </a:spcBef>
                        <a:spcAft>
                          <a:spcPts val="0"/>
                        </a:spcAft>
                      </a:pPr>
                      <a:endParaRPr lang="en-US" sz="1200" b="0" u="none" dirty="0">
                        <a:solidFill>
                          <a:schemeClr val="tx1"/>
                        </a:solidFill>
                        <a:effectLst/>
                        <a:latin typeface="+mn-lt"/>
                        <a:cs typeface="Times New Roman" pitchFamily="18" charset="0"/>
                      </a:endParaRPr>
                    </a:p>
                  </a:txBody>
                  <a:tcPr marL="42192" marR="42192" marT="5136" marB="5136" anchor="ctr"/>
                </a:tc>
                <a:tc>
                  <a:txBody>
                    <a:bodyPr/>
                    <a:lstStyle/>
                    <a:p>
                      <a:pPr marL="102870" marR="0" indent="-102870" algn="just">
                        <a:lnSpc>
                          <a:spcPct val="150000"/>
                        </a:lnSpc>
                        <a:spcBef>
                          <a:spcPts val="0"/>
                        </a:spcBef>
                        <a:spcAft>
                          <a:spcPts val="0"/>
                        </a:spcAft>
                      </a:pPr>
                      <a:endParaRPr lang="en-US" sz="1400" dirty="0">
                        <a:solidFill>
                          <a:schemeClr val="tx1"/>
                        </a:solidFill>
                        <a:effectLst/>
                        <a:latin typeface="Times New Roman" pitchFamily="18" charset="0"/>
                        <a:ea typeface="Times New Roman"/>
                        <a:cs typeface="Times New Roman" pitchFamily="18" charset="0"/>
                      </a:endParaRPr>
                    </a:p>
                  </a:txBody>
                  <a:tcPr marL="42192" marR="42192" marT="5136" marB="5136" anchor="ctr"/>
                </a:tc>
                <a:extLst>
                  <a:ext uri="{0D108BD9-81ED-4DB2-BD59-A6C34878D82A}">
                    <a16:rowId xmlns:a16="http://schemas.microsoft.com/office/drawing/2014/main" val="3444586497"/>
                  </a:ext>
                </a:extLst>
              </a:tr>
            </a:tbl>
          </a:graphicData>
        </a:graphic>
      </p:graphicFrame>
    </p:spTree>
    <p:extLst>
      <p:ext uri="{BB962C8B-B14F-4D97-AF65-F5344CB8AC3E}">
        <p14:creationId xmlns:p14="http://schemas.microsoft.com/office/powerpoint/2010/main" val="200767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0E8818-CAF0-4241-8B6B-F38382C417C3}"/>
              </a:ext>
            </a:extLst>
          </p:cNvPr>
          <p:cNvPicPr>
            <a:picLocks noGrp="1" noChangeAspect="1"/>
          </p:cNvPicPr>
          <p:nvPr>
            <p:ph sz="quarter" idx="13"/>
          </p:nvPr>
        </p:nvPicPr>
        <p:blipFill>
          <a:blip r:embed="rId2"/>
          <a:stretch>
            <a:fillRect/>
          </a:stretch>
        </p:blipFill>
        <p:spPr>
          <a:xfrm>
            <a:off x="0" y="76201"/>
            <a:ext cx="9144000" cy="6781799"/>
          </a:xfrm>
        </p:spPr>
      </p:pic>
      <p:sp>
        <p:nvSpPr>
          <p:cNvPr id="6" name="TextBox 5">
            <a:extLst>
              <a:ext uri="{FF2B5EF4-FFF2-40B4-BE49-F238E27FC236}">
                <a16:creationId xmlns:a16="http://schemas.microsoft.com/office/drawing/2014/main" id="{F9CD2B7A-5F3F-401D-822D-B7810E32DD2E}"/>
              </a:ext>
            </a:extLst>
          </p:cNvPr>
          <p:cNvSpPr txBox="1"/>
          <p:nvPr/>
        </p:nvSpPr>
        <p:spPr>
          <a:xfrm>
            <a:off x="222594" y="5215066"/>
            <a:ext cx="4653280" cy="369332"/>
          </a:xfrm>
          <a:prstGeom prst="rect">
            <a:avLst/>
          </a:prstGeom>
          <a:noFill/>
        </p:spPr>
        <p:txBody>
          <a:bodyPr wrap="square">
            <a:spAutoFit/>
          </a:bodyPr>
          <a:lstStyle/>
          <a:p>
            <a:r>
              <a:rPr lang="en-IN" dirty="0"/>
              <a:t>(2016)</a:t>
            </a:r>
          </a:p>
        </p:txBody>
      </p:sp>
      <p:sp>
        <p:nvSpPr>
          <p:cNvPr id="7" name="TextBox 6">
            <a:extLst>
              <a:ext uri="{FF2B5EF4-FFF2-40B4-BE49-F238E27FC236}">
                <a16:creationId xmlns:a16="http://schemas.microsoft.com/office/drawing/2014/main" id="{11799AAA-4D93-4BFB-8288-60F704E578D8}"/>
              </a:ext>
            </a:extLst>
          </p:cNvPr>
          <p:cNvSpPr txBox="1"/>
          <p:nvPr/>
        </p:nvSpPr>
        <p:spPr>
          <a:xfrm>
            <a:off x="381000" y="1935803"/>
            <a:ext cx="4653280" cy="369332"/>
          </a:xfrm>
          <a:prstGeom prst="rect">
            <a:avLst/>
          </a:prstGeom>
          <a:noFill/>
        </p:spPr>
        <p:txBody>
          <a:bodyPr wrap="square">
            <a:spAutoFit/>
          </a:bodyPr>
          <a:lstStyle/>
          <a:p>
            <a:r>
              <a:rPr lang="en-IN" dirty="0"/>
              <a:t>(2014)</a:t>
            </a:r>
          </a:p>
        </p:txBody>
      </p:sp>
    </p:spTree>
    <p:extLst>
      <p:ext uri="{BB962C8B-B14F-4D97-AF65-F5344CB8AC3E}">
        <p14:creationId xmlns:p14="http://schemas.microsoft.com/office/powerpoint/2010/main" val="95618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76656"/>
          </a:xfrm>
          <a:prstGeom prst="rect">
            <a:avLst/>
          </a:prstGeom>
          <a:gradFill flip="none" rotWithShape="1">
            <a:gsLst>
              <a:gs pos="0">
                <a:schemeClr val="accent1">
                  <a:tint val="66000"/>
                  <a:satMod val="160000"/>
                </a:schemeClr>
              </a:gs>
              <a:gs pos="50000">
                <a:schemeClr val="accent1">
                  <a:tint val="44500"/>
                  <a:satMod val="160000"/>
                </a:schemeClr>
              </a:gs>
              <a:gs pos="85000">
                <a:schemeClr val="accent1">
                  <a:tint val="23500"/>
                  <a:satMod val="160000"/>
                  <a:alpha val="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r>
              <a:rPr lang="en-US" sz="2400" b="1" spc="10" dirty="0">
                <a:solidFill>
                  <a:prstClr val="black"/>
                </a:solidFill>
                <a:latin typeface="Times New Roman" panose="02020603050405020304" pitchFamily="18" charset="0"/>
                <a:cs typeface="Times New Roman" panose="02020603050405020304" pitchFamily="18" charset="0"/>
              </a:rPr>
              <a:t>OVERALL CONCLUSION FROM LITERATURE REVIEW </a:t>
            </a:r>
            <a:endParaRPr lang="en-IN" sz="2400" b="1" dirty="0">
              <a:solidFill>
                <a:prstClr val="black"/>
              </a:solidFill>
              <a:latin typeface="Times New Roman" panose="02020603050405020304" pitchFamily="18" charset="0"/>
              <a:cs typeface="Times New Roman" panose="02020603050405020304" pitchFamily="18" charset="0"/>
            </a:endParaRPr>
          </a:p>
        </p:txBody>
      </p:sp>
      <p:sp>
        <p:nvSpPr>
          <p:cNvPr id="9" name="Footer Placeholder 8"/>
          <p:cNvSpPr>
            <a:spLocks noGrp="1"/>
          </p:cNvSpPr>
          <p:nvPr>
            <p:ph type="ftr" sz="quarter" idx="11"/>
          </p:nvPr>
        </p:nvSpPr>
        <p:spPr>
          <a:xfrm>
            <a:off x="2467584" y="6492875"/>
            <a:ext cx="4191000" cy="365125"/>
          </a:xfrm>
        </p:spPr>
        <p:txBody>
          <a:bodyPr/>
          <a:lstStyle/>
          <a:p>
            <a:r>
              <a:rPr lang="en-IN" dirty="0">
                <a:solidFill>
                  <a:schemeClr val="tx1">
                    <a:lumMod val="75000"/>
                    <a:lumOff val="25000"/>
                  </a:schemeClr>
                </a:solidFill>
                <a:latin typeface="Times New Roman" pitchFamily="18" charset="0"/>
                <a:cs typeface="Times New Roman" pitchFamily="18" charset="0"/>
              </a:rPr>
              <a:t>BE. Mechanical Engineering Project</a:t>
            </a:r>
            <a:endParaRPr lang="en-US" dirty="0">
              <a:solidFill>
                <a:schemeClr val="tx1">
                  <a:lumMod val="75000"/>
                  <a:lumOff val="25000"/>
                </a:schemeClr>
              </a:solidFill>
              <a:latin typeface="Times New Roman" pitchFamily="18" charset="0"/>
              <a:cs typeface="Times New Roman" pitchFamily="18" charset="0"/>
            </a:endParaRPr>
          </a:p>
        </p:txBody>
      </p:sp>
      <p:sp>
        <p:nvSpPr>
          <p:cNvPr id="8" name="Slide Number Placeholder 7"/>
          <p:cNvSpPr>
            <a:spLocks noGrp="1"/>
          </p:cNvSpPr>
          <p:nvPr>
            <p:ph type="sldNum" sz="quarter" idx="12"/>
          </p:nvPr>
        </p:nvSpPr>
        <p:spPr>
          <a:xfrm>
            <a:off x="8534400" y="6492875"/>
            <a:ext cx="609600" cy="365125"/>
          </a:xfrm>
        </p:spPr>
        <p:txBody>
          <a:bodyPr/>
          <a:lstStyle/>
          <a:p>
            <a:fld id="{B6F15528-21DE-4FAA-801E-634DDDAF4B2B}" type="slidenum">
              <a:rPr lang="en-US" smtClean="0">
                <a:solidFill>
                  <a:schemeClr val="tx1"/>
                </a:solidFill>
                <a:latin typeface="Times New Roman" pitchFamily="18" charset="0"/>
                <a:cs typeface="Times New Roman" pitchFamily="18" charset="0"/>
              </a:rPr>
              <a:pPr/>
              <a:t>7</a:t>
            </a:fld>
            <a:endParaRPr lang="en-US" dirty="0">
              <a:solidFill>
                <a:schemeClr val="tx1"/>
              </a:solidFill>
              <a:latin typeface="Times New Roman" pitchFamily="18" charset="0"/>
              <a:cs typeface="Times New Roman" pitchFamily="18" charset="0"/>
            </a:endParaRPr>
          </a:p>
        </p:txBody>
      </p:sp>
      <p:sp>
        <p:nvSpPr>
          <p:cNvPr id="11" name="Footer Placeholder 8"/>
          <p:cNvSpPr txBox="1">
            <a:spLocks/>
          </p:cNvSpPr>
          <p:nvPr/>
        </p:nvSpPr>
        <p:spPr>
          <a:xfrm>
            <a:off x="0" y="6477000"/>
            <a:ext cx="1676400" cy="365125"/>
          </a:xfrm>
          <a:prstGeom prst="rect">
            <a:avLst/>
          </a:prstGeom>
        </p:spPr>
        <p:txBody>
          <a:bodyPr vert="horz" lIns="91440" tIns="45720" rIns="91440" bIns="45720" rtlCol="0" anchor="ctr"/>
          <a:lstStyle/>
          <a:p>
            <a:pPr lvl="0">
              <a:defRPr/>
            </a:pPr>
            <a:r>
              <a:rPr lang="en-IN" sz="1200" dirty="0">
                <a:solidFill>
                  <a:schemeClr val="tx1">
                    <a:lumMod val="75000"/>
                    <a:lumOff val="25000"/>
                  </a:schemeClr>
                </a:solidFill>
                <a:latin typeface="Times New Roman" pitchFamily="18" charset="0"/>
                <a:cs typeface="Times New Roman" pitchFamily="18" charset="0"/>
              </a:rPr>
              <a:t>RGIT, Andheri</a:t>
            </a:r>
            <a:endParaRPr kumimoji="0" lang="en-US" sz="1200" b="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sp>
        <p:nvSpPr>
          <p:cNvPr id="3" name="TextBox 2"/>
          <p:cNvSpPr txBox="1"/>
          <p:nvPr/>
        </p:nvSpPr>
        <p:spPr>
          <a:xfrm>
            <a:off x="609600" y="1371600"/>
            <a:ext cx="8153400" cy="6740307"/>
          </a:xfrm>
          <a:prstGeom prst="rect">
            <a:avLst/>
          </a:prstGeom>
          <a:noFill/>
        </p:spPr>
        <p:txBody>
          <a:bodyPr wrap="square" rtlCol="0">
            <a:spAutoFit/>
          </a:bodyPr>
          <a:lstStyle/>
          <a:p>
            <a:pPr marL="342900" indent="-342900" algn="just">
              <a:buFont typeface="Wingdings" panose="05000000000000000000" pitchFamily="2" charset="2"/>
              <a:buChar char="Ø"/>
            </a:pPr>
            <a:r>
              <a:rPr lang="en-US" sz="1600" b="0" i="0" dirty="0">
                <a:solidFill>
                  <a:schemeClr val="accent3">
                    <a:lumMod val="50000"/>
                  </a:schemeClr>
                </a:solidFill>
                <a:effectLst/>
                <a:latin typeface="+mj-lt"/>
                <a:cs typeface="Times New Roman" panose="02020603050405020304" pitchFamily="18" charset="0"/>
              </a:rPr>
              <a:t>With the help of reverse engineering the Cartesian coordinate system is successfully converted into laser cutting machine. It is concluded that the laser cutting machine is working properly and able to cut the non metals with good accuracy.(International Research Journal of Engineering and Technology (IRJET) e-ISSN: 2395-0056 Volume: 05 Issue: 04 | Apr-2018</a:t>
            </a:r>
            <a:r>
              <a:rPr lang="en-US" sz="1600" b="0" i="0" dirty="0">
                <a:solidFill>
                  <a:schemeClr val="accent3">
                    <a:lumMod val="50000"/>
                  </a:schemeClr>
                </a:solidFill>
                <a:effectLst/>
                <a:latin typeface="Times New Roman" panose="02020603050405020304" pitchFamily="18" charset="0"/>
                <a:cs typeface="Times New Roman" panose="02020603050405020304" pitchFamily="18" charset="0"/>
              </a:rPr>
              <a:t>)</a:t>
            </a:r>
            <a:endParaRPr lang="en-US" sz="1600" dirty="0">
              <a:solidFill>
                <a:schemeClr val="accent3">
                  <a:lumMod val="50000"/>
                </a:schemeClr>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1600" dirty="0">
              <a:solidFill>
                <a:schemeClr val="accent3">
                  <a:lumMod val="50000"/>
                </a:schemeClr>
              </a:solidFill>
              <a:latin typeface="+mj-lt"/>
            </a:endParaRPr>
          </a:p>
          <a:p>
            <a:pPr marL="342900" indent="-342900" algn="just">
              <a:buFont typeface="Wingdings" panose="05000000000000000000" pitchFamily="2" charset="2"/>
              <a:buChar char="Ø"/>
            </a:pPr>
            <a:r>
              <a:rPr lang="en-US" sz="1600" dirty="0">
                <a:solidFill>
                  <a:schemeClr val="accent3">
                    <a:lumMod val="50000"/>
                  </a:schemeClr>
                </a:solidFill>
                <a:latin typeface="+mj-lt"/>
              </a:rPr>
              <a:t>Studied the reverse engineering process, and its role in the development, refinement and modifications in the existing design of product. The various stages involved in reverse engineering, and its applications in different fields have been discussed. A brief historical events using reverse engineering technique.</a:t>
            </a:r>
            <a:r>
              <a:rPr lang="en-IN" sz="1600" dirty="0">
                <a:solidFill>
                  <a:schemeClr val="accent3">
                    <a:lumMod val="50000"/>
                  </a:schemeClr>
                </a:solidFill>
                <a:latin typeface="+mj-lt"/>
              </a:rPr>
              <a:t>(N. Singh, IJAERS,2012).</a:t>
            </a:r>
          </a:p>
          <a:p>
            <a:pPr algn="just"/>
            <a:endParaRPr lang="en-US" sz="1600" dirty="0">
              <a:solidFill>
                <a:schemeClr val="accent3">
                  <a:lumMod val="50000"/>
                </a:schemeClr>
              </a:solidFill>
              <a:latin typeface="+mj-lt"/>
            </a:endParaRPr>
          </a:p>
          <a:p>
            <a:pPr marL="342900" indent="-342900" algn="l">
              <a:buFont typeface="Wingdings" panose="05000000000000000000" pitchFamily="2" charset="2"/>
              <a:buChar char="Ø"/>
            </a:pPr>
            <a:r>
              <a:rPr lang="en-US" sz="1600" b="0" i="0" dirty="0">
                <a:solidFill>
                  <a:schemeClr val="accent3">
                    <a:lumMod val="50000"/>
                  </a:schemeClr>
                </a:solidFill>
                <a:effectLst/>
                <a:latin typeface="+mj-lt"/>
              </a:rPr>
              <a:t>In this work, Reverse Engineering technique is used gathering scientific knowledge about a part by physically examining it with the help of Coordinate Measuring Machine (CMM).(International Journal of Engineering Research &amp; Technology (IJERT) Vol. 2 Issue 5, May – 2013)</a:t>
            </a:r>
          </a:p>
          <a:p>
            <a:pPr marL="342900" indent="-342900" algn="l">
              <a:buFont typeface="Wingdings" panose="05000000000000000000" pitchFamily="2" charset="2"/>
              <a:buChar char="Ø"/>
            </a:pPr>
            <a:endParaRPr lang="en-US" sz="1600" dirty="0">
              <a:solidFill>
                <a:schemeClr val="accent3">
                  <a:lumMod val="50000"/>
                </a:schemeClr>
              </a:solidFill>
              <a:latin typeface="+mj-lt"/>
            </a:endParaRPr>
          </a:p>
          <a:p>
            <a:pPr marL="342900" indent="-342900" algn="l">
              <a:buFont typeface="Wingdings" panose="05000000000000000000" pitchFamily="2" charset="2"/>
              <a:buChar char="Ø"/>
            </a:pPr>
            <a:r>
              <a:rPr lang="en-US" sz="1600" dirty="0">
                <a:solidFill>
                  <a:schemeClr val="accent3">
                    <a:lumMod val="50000"/>
                  </a:schemeClr>
                </a:solidFill>
              </a:rPr>
              <a:t>Reverse engineering of the subject without using coordinate measuring machine proves a great tool to provide the user with 3 great treats of an engineer which are visual feedback, curiosity, proficiency and manual dexterity in the use</a:t>
            </a:r>
            <a:r>
              <a:rPr lang="en-US" sz="1600" dirty="0">
                <a:solidFill>
                  <a:schemeClr val="accent3">
                    <a:lumMod val="50000"/>
                  </a:schemeClr>
                </a:solidFill>
                <a:latin typeface="+mj-lt"/>
              </a:rPr>
              <a:t>.(</a:t>
            </a:r>
            <a:r>
              <a:rPr lang="en-US" sz="1600" dirty="0" err="1">
                <a:solidFill>
                  <a:schemeClr val="accent3">
                    <a:lumMod val="50000"/>
                  </a:schemeClr>
                </a:solidFill>
                <a:latin typeface="+mj-lt"/>
              </a:rPr>
              <a:t>Vishesh</a:t>
            </a:r>
            <a:r>
              <a:rPr lang="en-US" sz="1600" dirty="0">
                <a:solidFill>
                  <a:schemeClr val="accent3">
                    <a:lumMod val="50000"/>
                  </a:schemeClr>
                </a:solidFill>
                <a:latin typeface="+mj-lt"/>
              </a:rPr>
              <a:t>  Jain et al, IJAME-2014)</a:t>
            </a:r>
            <a:endParaRPr lang="en-US" sz="1600" b="0" i="0" dirty="0">
              <a:solidFill>
                <a:schemeClr val="accent3">
                  <a:lumMod val="50000"/>
                </a:schemeClr>
              </a:solidFill>
              <a:effectLst/>
              <a:latin typeface="+mj-lt"/>
            </a:endParaRPr>
          </a:p>
          <a:p>
            <a:pPr marL="342900" indent="-342900" algn="l">
              <a:buFont typeface="Wingdings" panose="05000000000000000000" pitchFamily="2" charset="2"/>
              <a:buChar char="Ø"/>
            </a:pPr>
            <a:endParaRPr lang="en-US" sz="1600" dirty="0">
              <a:solidFill>
                <a:schemeClr val="accent3">
                  <a:lumMod val="50000"/>
                </a:schemeClr>
              </a:solidFill>
              <a:latin typeface="+mj-lt"/>
            </a:endParaRPr>
          </a:p>
          <a:p>
            <a:pPr marL="342900" indent="-342900" algn="l">
              <a:buFont typeface="Wingdings" panose="05000000000000000000" pitchFamily="2" charset="2"/>
              <a:buChar char="Ø"/>
            </a:pPr>
            <a:endParaRPr lang="en-US" sz="1600" b="0" i="0" dirty="0">
              <a:solidFill>
                <a:schemeClr val="accent3">
                  <a:lumMod val="50000"/>
                </a:schemeClr>
              </a:solidFill>
              <a:effectLst/>
              <a:latin typeface="+mj-lt"/>
            </a:endParaRPr>
          </a:p>
          <a:p>
            <a:pPr algn="just"/>
            <a:endParaRPr lang="en-US" sz="2000" dirty="0">
              <a:solidFill>
                <a:schemeClr val="accent3">
                  <a:lumMod val="50000"/>
                </a:schemeClr>
              </a:solidFill>
            </a:endParaRPr>
          </a:p>
          <a:p>
            <a:pPr marL="285750" indent="-285750" algn="just">
              <a:buFont typeface="Wingdings" panose="05000000000000000000" pitchFamily="2" charset="2"/>
              <a:buChar char="§"/>
            </a:pPr>
            <a:endParaRPr lang="en-US" sz="1600" dirty="0">
              <a:solidFill>
                <a:schemeClr val="accent3">
                  <a:lumMod val="50000"/>
                </a:schemeClr>
              </a:solidFill>
            </a:endParaRPr>
          </a:p>
          <a:p>
            <a:pPr marL="285750" indent="-285750" algn="just">
              <a:buFont typeface="Wingdings" panose="05000000000000000000" pitchFamily="2" charset="2"/>
              <a:buChar char="§"/>
            </a:pPr>
            <a:endParaRPr lang="en-US" sz="2000" dirty="0">
              <a:solidFill>
                <a:schemeClr val="accent3">
                  <a:lumMod val="50000"/>
                </a:schemeClr>
              </a:solidFill>
            </a:endParaRPr>
          </a:p>
          <a:p>
            <a:pPr marL="285750" indent="-285750" algn="just">
              <a:buFont typeface="Wingdings" panose="05000000000000000000" pitchFamily="2" charset="2"/>
              <a:buChar char="§"/>
            </a:pPr>
            <a:endParaRPr lang="en-IN" sz="2000" dirty="0">
              <a:solidFill>
                <a:schemeClr val="accent3">
                  <a:lumMod val="50000"/>
                </a:schemeClr>
              </a:solidFill>
            </a:endParaRPr>
          </a:p>
          <a:p>
            <a:pPr marL="285750" indent="-285750" algn="just">
              <a:buFont typeface="Wingdings" panose="05000000000000000000" pitchFamily="2" charset="2"/>
              <a:buChar char="§"/>
            </a:pPr>
            <a:endParaRPr lang="en-IN" sz="2000" dirty="0">
              <a:solidFill>
                <a:schemeClr val="accent3">
                  <a:lumMod val="50000"/>
                </a:schemeClr>
              </a:solidFill>
            </a:endParaRPr>
          </a:p>
        </p:txBody>
      </p:sp>
      <p:sp>
        <p:nvSpPr>
          <p:cNvPr id="10" name="Rectangle 9"/>
          <p:cNvSpPr/>
          <p:nvPr/>
        </p:nvSpPr>
        <p:spPr>
          <a:xfrm>
            <a:off x="108000" y="838200"/>
            <a:ext cx="9036000" cy="5909310"/>
          </a:xfrm>
          <a:prstGeom prst="rect">
            <a:avLst/>
          </a:prstGeom>
        </p:spPr>
        <p:txBody>
          <a:bodyPr wrap="square">
            <a:spAutoFit/>
          </a:bodyPr>
          <a:lstStyle/>
          <a:p>
            <a:pPr marL="342900" indent="-342900" algn="just">
              <a:buFont typeface="+mj-lt"/>
              <a:buAutoNum type="arabicParenR"/>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arenR"/>
            </a:pPr>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indent="-285750" algn="just"/>
            <a:endParaRPr lang="en-US" dirty="0">
              <a:latin typeface="Times New Roman" panose="02020603050405020304" pitchFamily="18" charset="0"/>
              <a:cs typeface="Times New Roman" panose="02020603050405020304" pitchFamily="18" charset="0"/>
            </a:endParaRPr>
          </a:p>
          <a:p>
            <a:pPr marL="285750" lvl="0" indent="-285750" algn="just">
              <a:buFont typeface="Wingdings" pitchFamily="2" charset="2"/>
              <a:buChar char="§"/>
            </a:pPr>
            <a:endParaRPr lang="en-US" b="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128471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76656"/>
          </a:xfrm>
          <a:prstGeom prst="rect">
            <a:avLst/>
          </a:prstGeom>
          <a:gradFill flip="none" rotWithShape="1">
            <a:gsLst>
              <a:gs pos="0">
                <a:schemeClr val="accent1">
                  <a:tint val="66000"/>
                  <a:satMod val="160000"/>
                </a:schemeClr>
              </a:gs>
              <a:gs pos="50000">
                <a:schemeClr val="accent1">
                  <a:tint val="44500"/>
                  <a:satMod val="160000"/>
                </a:schemeClr>
              </a:gs>
              <a:gs pos="85000">
                <a:schemeClr val="accent1">
                  <a:tint val="23500"/>
                  <a:satMod val="160000"/>
                  <a:alpha val="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r>
              <a:rPr lang="en-US" sz="2400" b="1" spc="10" dirty="0">
                <a:solidFill>
                  <a:prstClr val="black"/>
                </a:solidFill>
                <a:latin typeface="Times New Roman" panose="02020603050405020304" pitchFamily="18" charset="0"/>
                <a:cs typeface="Times New Roman" panose="02020603050405020304" pitchFamily="18" charset="0"/>
              </a:rPr>
              <a:t>GAP ANALYSIS </a:t>
            </a:r>
          </a:p>
        </p:txBody>
      </p:sp>
      <p:sp>
        <p:nvSpPr>
          <p:cNvPr id="9" name="Footer Placeholder 8"/>
          <p:cNvSpPr>
            <a:spLocks noGrp="1"/>
          </p:cNvSpPr>
          <p:nvPr>
            <p:ph type="ftr" sz="quarter" idx="11"/>
          </p:nvPr>
        </p:nvSpPr>
        <p:spPr>
          <a:xfrm>
            <a:off x="2467584" y="6492875"/>
            <a:ext cx="4191000" cy="365125"/>
          </a:xfrm>
        </p:spPr>
        <p:txBody>
          <a:bodyPr/>
          <a:lstStyle/>
          <a:p>
            <a:r>
              <a:rPr lang="en-IN" dirty="0">
                <a:solidFill>
                  <a:schemeClr val="tx1">
                    <a:lumMod val="75000"/>
                    <a:lumOff val="25000"/>
                  </a:schemeClr>
                </a:solidFill>
                <a:latin typeface="Times New Roman" pitchFamily="18" charset="0"/>
                <a:cs typeface="Times New Roman" pitchFamily="18" charset="0"/>
              </a:rPr>
              <a:t>BE. Mechanical Engineering Project</a:t>
            </a:r>
            <a:endParaRPr lang="en-US" dirty="0">
              <a:solidFill>
                <a:schemeClr val="tx1">
                  <a:lumMod val="75000"/>
                  <a:lumOff val="25000"/>
                </a:schemeClr>
              </a:solidFill>
              <a:latin typeface="Times New Roman" pitchFamily="18" charset="0"/>
              <a:cs typeface="Times New Roman" pitchFamily="18" charset="0"/>
            </a:endParaRPr>
          </a:p>
        </p:txBody>
      </p:sp>
      <p:sp>
        <p:nvSpPr>
          <p:cNvPr id="8" name="Slide Number Placeholder 7"/>
          <p:cNvSpPr>
            <a:spLocks noGrp="1"/>
          </p:cNvSpPr>
          <p:nvPr>
            <p:ph type="sldNum" sz="quarter" idx="12"/>
          </p:nvPr>
        </p:nvSpPr>
        <p:spPr>
          <a:xfrm>
            <a:off x="8534400" y="6492875"/>
            <a:ext cx="609600" cy="365125"/>
          </a:xfrm>
        </p:spPr>
        <p:txBody>
          <a:bodyPr/>
          <a:lstStyle/>
          <a:p>
            <a:fld id="{B6F15528-21DE-4FAA-801E-634DDDAF4B2B}" type="slidenum">
              <a:rPr lang="en-US" smtClean="0">
                <a:solidFill>
                  <a:schemeClr val="tx1"/>
                </a:solidFill>
                <a:latin typeface="Times New Roman" pitchFamily="18" charset="0"/>
                <a:cs typeface="Times New Roman" pitchFamily="18" charset="0"/>
              </a:rPr>
              <a:pPr/>
              <a:t>8</a:t>
            </a:fld>
            <a:endParaRPr lang="en-US" dirty="0">
              <a:solidFill>
                <a:schemeClr val="tx1"/>
              </a:solidFill>
              <a:latin typeface="Times New Roman" pitchFamily="18" charset="0"/>
              <a:cs typeface="Times New Roman" pitchFamily="18" charset="0"/>
            </a:endParaRPr>
          </a:p>
        </p:txBody>
      </p:sp>
      <p:sp>
        <p:nvSpPr>
          <p:cNvPr id="11" name="Footer Placeholder 8"/>
          <p:cNvSpPr txBox="1">
            <a:spLocks/>
          </p:cNvSpPr>
          <p:nvPr/>
        </p:nvSpPr>
        <p:spPr>
          <a:xfrm>
            <a:off x="0" y="6477000"/>
            <a:ext cx="1676400" cy="365125"/>
          </a:xfrm>
          <a:prstGeom prst="rect">
            <a:avLst/>
          </a:prstGeom>
        </p:spPr>
        <p:txBody>
          <a:bodyPr vert="horz" lIns="91440" tIns="45720" rIns="91440" bIns="45720" rtlCol="0" anchor="ctr"/>
          <a:lstStyle/>
          <a:p>
            <a:pPr lvl="0">
              <a:defRPr/>
            </a:pPr>
            <a:r>
              <a:rPr lang="en-IN" sz="1200" dirty="0">
                <a:solidFill>
                  <a:schemeClr val="tx1">
                    <a:lumMod val="75000"/>
                    <a:lumOff val="25000"/>
                  </a:schemeClr>
                </a:solidFill>
                <a:latin typeface="Times New Roman" pitchFamily="18" charset="0"/>
                <a:cs typeface="Times New Roman" pitchFamily="18" charset="0"/>
              </a:rPr>
              <a:t>RGIT, Andheri</a:t>
            </a:r>
            <a:endParaRPr kumimoji="0" lang="en-US" sz="1200" b="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sp>
        <p:nvSpPr>
          <p:cNvPr id="3" name="TextBox 2">
            <a:extLst>
              <a:ext uri="{FF2B5EF4-FFF2-40B4-BE49-F238E27FC236}">
                <a16:creationId xmlns:a16="http://schemas.microsoft.com/office/drawing/2014/main" id="{68A4C454-9BBD-402D-8BFE-7B166AA15A67}"/>
              </a:ext>
            </a:extLst>
          </p:cNvPr>
          <p:cNvSpPr txBox="1"/>
          <p:nvPr/>
        </p:nvSpPr>
        <p:spPr>
          <a:xfrm>
            <a:off x="335281" y="1143000"/>
            <a:ext cx="8580119" cy="5078313"/>
          </a:xfrm>
          <a:prstGeom prst="rect">
            <a:avLst/>
          </a:prstGeom>
          <a:noFill/>
        </p:spPr>
        <p:txBody>
          <a:bodyPr wrap="square" rtlCol="0">
            <a:spAutoFit/>
          </a:bodyPr>
          <a:lstStyle/>
          <a:p>
            <a:pPr algn="just"/>
            <a:endParaRPr lang="en-IN" dirty="0">
              <a:solidFill>
                <a:srgbClr val="00206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IN" sz="2400" dirty="0">
                <a:solidFill>
                  <a:srgbClr val="002060"/>
                </a:solidFill>
                <a:latin typeface="Times New Roman" panose="02020603050405020304" pitchFamily="18" charset="0"/>
                <a:cs typeface="Times New Roman" panose="02020603050405020304" pitchFamily="18" charset="0"/>
              </a:rPr>
              <a:t>The existing machine was bulky, expensive, and time required to design and fabricate is more.</a:t>
            </a:r>
          </a:p>
          <a:p>
            <a:pPr marL="285750" indent="-285750" algn="just">
              <a:buFont typeface="Wingdings" panose="05000000000000000000" pitchFamily="2" charset="2"/>
              <a:buChar char="§"/>
            </a:pPr>
            <a:endParaRPr lang="en-IN" sz="2400" dirty="0">
              <a:solidFill>
                <a:srgbClr val="00206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IN" sz="2400" dirty="0">
                <a:solidFill>
                  <a:srgbClr val="002060"/>
                </a:solidFill>
                <a:latin typeface="Times New Roman" panose="02020603050405020304" pitchFamily="18" charset="0"/>
                <a:cs typeface="Times New Roman" panose="02020603050405020304" pitchFamily="18" charset="0"/>
              </a:rPr>
              <a:t>By reading and learning about reverse engineering and  we are looking forward to create solutions by making it an efficient and durable machine and cost effective.</a:t>
            </a:r>
          </a:p>
          <a:p>
            <a:pPr marL="285750" indent="-285750" algn="just">
              <a:buFont typeface="Wingdings" panose="05000000000000000000" pitchFamily="2" charset="2"/>
              <a:buChar char="§"/>
            </a:pPr>
            <a:endParaRPr lang="en-IN" sz="2400" dirty="0">
              <a:solidFill>
                <a:srgbClr val="00206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IN" sz="2400" dirty="0">
                <a:solidFill>
                  <a:srgbClr val="002060"/>
                </a:solidFill>
                <a:latin typeface="Times New Roman" panose="02020603050405020304" pitchFamily="18" charset="0"/>
                <a:cs typeface="Times New Roman" panose="02020603050405020304" pitchFamily="18" charset="0"/>
              </a:rPr>
              <a:t>As we know bio-medical engineering field ranges from biological equipment to micro implant  machines. We as  a team have future goal of creating industrial slicing machine which has its major role in this respective field. </a:t>
            </a:r>
          </a:p>
          <a:p>
            <a:pPr algn="just"/>
            <a:endParaRPr lang="en-IN" sz="2400" dirty="0">
              <a:solidFill>
                <a:srgbClr val="002060"/>
              </a:solidFill>
              <a:latin typeface="Times New Roman" panose="02020603050405020304" pitchFamily="18" charset="0"/>
              <a:cs typeface="Times New Roman" panose="02020603050405020304" pitchFamily="18" charset="0"/>
            </a:endParaRPr>
          </a:p>
          <a:p>
            <a:pPr algn="just"/>
            <a:endParaRPr lang="en-IN"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123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76656"/>
          </a:xfrm>
          <a:prstGeom prst="rect">
            <a:avLst/>
          </a:prstGeom>
          <a:gradFill flip="none" rotWithShape="1">
            <a:gsLst>
              <a:gs pos="0">
                <a:schemeClr val="accent1">
                  <a:tint val="66000"/>
                  <a:satMod val="160000"/>
                </a:schemeClr>
              </a:gs>
              <a:gs pos="50000">
                <a:schemeClr val="accent1">
                  <a:tint val="44500"/>
                  <a:satMod val="160000"/>
                </a:schemeClr>
              </a:gs>
              <a:gs pos="85000">
                <a:schemeClr val="accent1">
                  <a:tint val="23500"/>
                  <a:satMod val="160000"/>
                  <a:alpha val="7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r>
              <a:rPr lang="en-US" sz="2400" b="1" spc="10" dirty="0">
                <a:solidFill>
                  <a:prstClr val="black"/>
                </a:solidFill>
                <a:latin typeface="Times New Roman" panose="02020603050405020304" pitchFamily="18" charset="0"/>
                <a:cs typeface="Times New Roman" panose="02020603050405020304" pitchFamily="18" charset="0"/>
              </a:rPr>
              <a:t>METHODOLOGY</a:t>
            </a:r>
          </a:p>
        </p:txBody>
      </p:sp>
      <p:sp>
        <p:nvSpPr>
          <p:cNvPr id="9" name="Footer Placeholder 8"/>
          <p:cNvSpPr>
            <a:spLocks noGrp="1"/>
          </p:cNvSpPr>
          <p:nvPr>
            <p:ph type="ftr" sz="quarter" idx="11"/>
          </p:nvPr>
        </p:nvSpPr>
        <p:spPr>
          <a:xfrm>
            <a:off x="2467584" y="6492875"/>
            <a:ext cx="4191000" cy="365125"/>
          </a:xfrm>
        </p:spPr>
        <p:txBody>
          <a:bodyPr/>
          <a:lstStyle/>
          <a:p>
            <a:r>
              <a:rPr lang="en-IN" dirty="0">
                <a:solidFill>
                  <a:schemeClr val="tx1">
                    <a:lumMod val="75000"/>
                    <a:lumOff val="25000"/>
                  </a:schemeClr>
                </a:solidFill>
                <a:latin typeface="Times New Roman" pitchFamily="18" charset="0"/>
                <a:cs typeface="Times New Roman" pitchFamily="18" charset="0"/>
              </a:rPr>
              <a:t>BE. Mechanical Engineering Project</a:t>
            </a:r>
            <a:endParaRPr lang="en-US" dirty="0">
              <a:solidFill>
                <a:schemeClr val="tx1">
                  <a:lumMod val="75000"/>
                  <a:lumOff val="25000"/>
                </a:schemeClr>
              </a:solidFill>
              <a:latin typeface="Times New Roman" pitchFamily="18" charset="0"/>
              <a:cs typeface="Times New Roman" pitchFamily="18" charset="0"/>
            </a:endParaRPr>
          </a:p>
        </p:txBody>
      </p:sp>
      <p:sp>
        <p:nvSpPr>
          <p:cNvPr id="8" name="Slide Number Placeholder 7"/>
          <p:cNvSpPr>
            <a:spLocks noGrp="1"/>
          </p:cNvSpPr>
          <p:nvPr>
            <p:ph type="sldNum" sz="quarter" idx="12"/>
          </p:nvPr>
        </p:nvSpPr>
        <p:spPr>
          <a:xfrm>
            <a:off x="8534400" y="6492875"/>
            <a:ext cx="609600" cy="365125"/>
          </a:xfrm>
        </p:spPr>
        <p:txBody>
          <a:bodyPr/>
          <a:lstStyle/>
          <a:p>
            <a:fld id="{B6F15528-21DE-4FAA-801E-634DDDAF4B2B}" type="slidenum">
              <a:rPr lang="en-US" smtClean="0">
                <a:solidFill>
                  <a:schemeClr val="tx1"/>
                </a:solidFill>
                <a:latin typeface="Times New Roman" pitchFamily="18" charset="0"/>
                <a:cs typeface="Times New Roman" pitchFamily="18" charset="0"/>
              </a:rPr>
              <a:pPr/>
              <a:t>9</a:t>
            </a:fld>
            <a:endParaRPr lang="en-US" dirty="0">
              <a:solidFill>
                <a:schemeClr val="tx1"/>
              </a:solidFill>
              <a:latin typeface="Times New Roman" pitchFamily="18" charset="0"/>
              <a:cs typeface="Times New Roman" pitchFamily="18" charset="0"/>
            </a:endParaRPr>
          </a:p>
        </p:txBody>
      </p:sp>
      <p:sp>
        <p:nvSpPr>
          <p:cNvPr id="11" name="Footer Placeholder 8"/>
          <p:cNvSpPr txBox="1">
            <a:spLocks/>
          </p:cNvSpPr>
          <p:nvPr/>
        </p:nvSpPr>
        <p:spPr>
          <a:xfrm>
            <a:off x="0" y="6477000"/>
            <a:ext cx="1676400" cy="365125"/>
          </a:xfrm>
          <a:prstGeom prst="rect">
            <a:avLst/>
          </a:prstGeom>
        </p:spPr>
        <p:txBody>
          <a:bodyPr vert="horz" lIns="91440" tIns="45720" rIns="91440" bIns="45720" rtlCol="0" anchor="ctr"/>
          <a:lstStyle/>
          <a:p>
            <a:pPr lvl="0">
              <a:defRPr/>
            </a:pPr>
            <a:r>
              <a:rPr lang="en-IN" sz="1200" dirty="0">
                <a:solidFill>
                  <a:schemeClr val="tx1">
                    <a:lumMod val="75000"/>
                    <a:lumOff val="25000"/>
                  </a:schemeClr>
                </a:solidFill>
                <a:latin typeface="Times New Roman" pitchFamily="18" charset="0"/>
                <a:cs typeface="Times New Roman" pitchFamily="18" charset="0"/>
              </a:rPr>
              <a:t>RGIT, Andheri</a:t>
            </a:r>
            <a:endParaRPr kumimoji="0" lang="en-US" sz="1200" b="0" u="none" strike="noStrike" kern="1200" cap="none" spc="0" normalizeH="0" baseline="0" noProof="0" dirty="0">
              <a:ln>
                <a:noFill/>
              </a:ln>
              <a:solidFill>
                <a:schemeClr val="tx1">
                  <a:lumMod val="75000"/>
                  <a:lumOff val="25000"/>
                </a:schemeClr>
              </a:solidFill>
              <a:effectLst/>
              <a:uLnTx/>
              <a:uFillTx/>
              <a:latin typeface="Times New Roman" pitchFamily="18" charset="0"/>
              <a:ea typeface="+mn-ea"/>
              <a:cs typeface="Times New Roman" pitchFamily="18" charset="0"/>
            </a:endParaRPr>
          </a:p>
        </p:txBody>
      </p:sp>
      <p:sp>
        <p:nvSpPr>
          <p:cNvPr id="10" name="TextBox 9">
            <a:extLst>
              <a:ext uri="{FF2B5EF4-FFF2-40B4-BE49-F238E27FC236}">
                <a16:creationId xmlns:a16="http://schemas.microsoft.com/office/drawing/2014/main" id="{0A660CC4-F1D5-4FC2-97EC-FBFFB09082CE}"/>
              </a:ext>
            </a:extLst>
          </p:cNvPr>
          <p:cNvSpPr txBox="1"/>
          <p:nvPr/>
        </p:nvSpPr>
        <p:spPr>
          <a:xfrm>
            <a:off x="2422187" y="4018009"/>
            <a:ext cx="4267200" cy="369332"/>
          </a:xfrm>
          <a:prstGeom prst="rect">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IN" dirty="0"/>
              <a:t>Animation</a:t>
            </a:r>
          </a:p>
        </p:txBody>
      </p:sp>
      <p:sp>
        <p:nvSpPr>
          <p:cNvPr id="12" name="TextBox 11">
            <a:extLst>
              <a:ext uri="{FF2B5EF4-FFF2-40B4-BE49-F238E27FC236}">
                <a16:creationId xmlns:a16="http://schemas.microsoft.com/office/drawing/2014/main" id="{452C8DE3-9056-4A2B-83BF-4B4DC235F188}"/>
              </a:ext>
            </a:extLst>
          </p:cNvPr>
          <p:cNvSpPr txBox="1"/>
          <p:nvPr/>
        </p:nvSpPr>
        <p:spPr>
          <a:xfrm>
            <a:off x="2422187" y="4800387"/>
            <a:ext cx="4267200" cy="369332"/>
          </a:xfrm>
          <a:prstGeom prst="rect">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IN" dirty="0"/>
              <a:t>Integration</a:t>
            </a:r>
          </a:p>
        </p:txBody>
      </p:sp>
      <p:sp>
        <p:nvSpPr>
          <p:cNvPr id="13" name="TextBox 12">
            <a:extLst>
              <a:ext uri="{FF2B5EF4-FFF2-40B4-BE49-F238E27FC236}">
                <a16:creationId xmlns:a16="http://schemas.microsoft.com/office/drawing/2014/main" id="{B18A500A-6F2B-4CC5-B44F-0926814E4D1F}"/>
              </a:ext>
            </a:extLst>
          </p:cNvPr>
          <p:cNvSpPr txBox="1"/>
          <p:nvPr/>
        </p:nvSpPr>
        <p:spPr>
          <a:xfrm>
            <a:off x="2430293" y="5565630"/>
            <a:ext cx="4267200" cy="369332"/>
          </a:xfrm>
          <a:prstGeom prst="rect">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Testing</a:t>
            </a:r>
            <a:endParaRPr lang="en-IN" dirty="0"/>
          </a:p>
        </p:txBody>
      </p:sp>
      <p:sp>
        <p:nvSpPr>
          <p:cNvPr id="14" name="TextBox 13">
            <a:extLst>
              <a:ext uri="{FF2B5EF4-FFF2-40B4-BE49-F238E27FC236}">
                <a16:creationId xmlns:a16="http://schemas.microsoft.com/office/drawing/2014/main" id="{2537A5C7-C0D8-4CE7-95E8-09A3582FFB0C}"/>
              </a:ext>
            </a:extLst>
          </p:cNvPr>
          <p:cNvSpPr txBox="1"/>
          <p:nvPr/>
        </p:nvSpPr>
        <p:spPr>
          <a:xfrm>
            <a:off x="2438400" y="6330873"/>
            <a:ext cx="4250987" cy="369332"/>
          </a:xfrm>
          <a:prstGeom prst="rect">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Final Machine Simulation</a:t>
            </a:r>
            <a:endParaRPr lang="en-IN" dirty="0"/>
          </a:p>
        </p:txBody>
      </p:sp>
      <p:sp>
        <p:nvSpPr>
          <p:cNvPr id="15" name="TextBox 14">
            <a:extLst>
              <a:ext uri="{FF2B5EF4-FFF2-40B4-BE49-F238E27FC236}">
                <a16:creationId xmlns:a16="http://schemas.microsoft.com/office/drawing/2014/main" id="{6E2DCAC1-78F9-407D-BB4B-CBFFA72EEB08}"/>
              </a:ext>
            </a:extLst>
          </p:cNvPr>
          <p:cNvSpPr txBox="1"/>
          <p:nvPr/>
        </p:nvSpPr>
        <p:spPr>
          <a:xfrm>
            <a:off x="2438400" y="728861"/>
            <a:ext cx="4267200" cy="369332"/>
          </a:xfrm>
          <a:prstGeom prst="rect">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Physical Model</a:t>
            </a:r>
            <a:endParaRPr lang="en-IN" dirty="0"/>
          </a:p>
        </p:txBody>
      </p:sp>
      <p:sp>
        <p:nvSpPr>
          <p:cNvPr id="16" name="TextBox 15">
            <a:extLst>
              <a:ext uri="{FF2B5EF4-FFF2-40B4-BE49-F238E27FC236}">
                <a16:creationId xmlns:a16="http://schemas.microsoft.com/office/drawing/2014/main" id="{9578F217-0FDD-4441-804B-86434D8A506D}"/>
              </a:ext>
            </a:extLst>
          </p:cNvPr>
          <p:cNvSpPr txBox="1"/>
          <p:nvPr/>
        </p:nvSpPr>
        <p:spPr>
          <a:xfrm>
            <a:off x="2422187" y="1515070"/>
            <a:ext cx="4267200" cy="369332"/>
          </a:xfrm>
          <a:prstGeom prst="rect">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Obtained dimensions</a:t>
            </a:r>
            <a:endParaRPr lang="en-IN" dirty="0"/>
          </a:p>
        </p:txBody>
      </p:sp>
      <p:sp>
        <p:nvSpPr>
          <p:cNvPr id="17" name="TextBox 16">
            <a:extLst>
              <a:ext uri="{FF2B5EF4-FFF2-40B4-BE49-F238E27FC236}">
                <a16:creationId xmlns:a16="http://schemas.microsoft.com/office/drawing/2014/main" id="{6E59192B-AD55-4F32-9EF5-B762BEDEACDB}"/>
              </a:ext>
            </a:extLst>
          </p:cNvPr>
          <p:cNvSpPr txBox="1"/>
          <p:nvPr/>
        </p:nvSpPr>
        <p:spPr>
          <a:xfrm>
            <a:off x="2430293" y="2351319"/>
            <a:ext cx="4267200" cy="369332"/>
          </a:xfrm>
          <a:prstGeom prst="rect">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Study of components</a:t>
            </a:r>
            <a:endParaRPr lang="en-IN" dirty="0"/>
          </a:p>
        </p:txBody>
      </p:sp>
      <p:sp>
        <p:nvSpPr>
          <p:cNvPr id="18" name="TextBox 17">
            <a:extLst>
              <a:ext uri="{FF2B5EF4-FFF2-40B4-BE49-F238E27FC236}">
                <a16:creationId xmlns:a16="http://schemas.microsoft.com/office/drawing/2014/main" id="{A3A514B7-BC4B-4384-9089-76E28B808109}"/>
              </a:ext>
            </a:extLst>
          </p:cNvPr>
          <p:cNvSpPr txBox="1"/>
          <p:nvPr/>
        </p:nvSpPr>
        <p:spPr>
          <a:xfrm>
            <a:off x="2438400" y="3206521"/>
            <a:ext cx="4267200" cy="369332"/>
          </a:xfrm>
          <a:prstGeom prst="rect">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CAD Model</a:t>
            </a:r>
            <a:endParaRPr lang="en-IN" dirty="0"/>
          </a:p>
        </p:txBody>
      </p:sp>
      <p:sp>
        <p:nvSpPr>
          <p:cNvPr id="19" name="Arrow: Down 18">
            <a:extLst>
              <a:ext uri="{FF2B5EF4-FFF2-40B4-BE49-F238E27FC236}">
                <a16:creationId xmlns:a16="http://schemas.microsoft.com/office/drawing/2014/main" id="{9AF464F1-1E00-4696-B32B-E30172D259D8}"/>
              </a:ext>
            </a:extLst>
          </p:cNvPr>
          <p:cNvSpPr/>
          <p:nvPr/>
        </p:nvSpPr>
        <p:spPr>
          <a:xfrm>
            <a:off x="4419600" y="2853113"/>
            <a:ext cx="261836" cy="347287"/>
          </a:xfrm>
          <a:prstGeom prst="downArrow">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IN" dirty="0"/>
          </a:p>
        </p:txBody>
      </p:sp>
      <p:sp>
        <p:nvSpPr>
          <p:cNvPr id="20" name="Arrow: Down 19">
            <a:extLst>
              <a:ext uri="{FF2B5EF4-FFF2-40B4-BE49-F238E27FC236}">
                <a16:creationId xmlns:a16="http://schemas.microsoft.com/office/drawing/2014/main" id="{ACCBE287-677E-4F09-A492-F3763C96AEC8}"/>
              </a:ext>
            </a:extLst>
          </p:cNvPr>
          <p:cNvSpPr/>
          <p:nvPr/>
        </p:nvSpPr>
        <p:spPr>
          <a:xfrm>
            <a:off x="4494888" y="3624477"/>
            <a:ext cx="210158" cy="347287"/>
          </a:xfrm>
          <a:prstGeom prst="downArrow">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IN" dirty="0"/>
          </a:p>
        </p:txBody>
      </p:sp>
      <p:sp>
        <p:nvSpPr>
          <p:cNvPr id="21" name="Arrow: Down 20">
            <a:extLst>
              <a:ext uri="{FF2B5EF4-FFF2-40B4-BE49-F238E27FC236}">
                <a16:creationId xmlns:a16="http://schemas.microsoft.com/office/drawing/2014/main" id="{B12702EB-884D-43A8-92F4-F84B589E19E6}"/>
              </a:ext>
            </a:extLst>
          </p:cNvPr>
          <p:cNvSpPr/>
          <p:nvPr/>
        </p:nvSpPr>
        <p:spPr>
          <a:xfrm>
            <a:off x="4490227" y="4420220"/>
            <a:ext cx="167802" cy="347287"/>
          </a:xfrm>
          <a:prstGeom prst="downArrow">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IN" dirty="0"/>
          </a:p>
        </p:txBody>
      </p:sp>
      <p:sp>
        <p:nvSpPr>
          <p:cNvPr id="22" name="Arrow: Down 21">
            <a:extLst>
              <a:ext uri="{FF2B5EF4-FFF2-40B4-BE49-F238E27FC236}">
                <a16:creationId xmlns:a16="http://schemas.microsoft.com/office/drawing/2014/main" id="{B8902BCA-ECE5-4210-BB35-A7794348E040}"/>
              </a:ext>
            </a:extLst>
          </p:cNvPr>
          <p:cNvSpPr/>
          <p:nvPr/>
        </p:nvSpPr>
        <p:spPr>
          <a:xfrm flipH="1">
            <a:off x="4516066" y="5190549"/>
            <a:ext cx="167802" cy="347287"/>
          </a:xfrm>
          <a:prstGeom prst="downArrow">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FBCFDA1F-4F15-4E55-8028-9EBE52F5025B}"/>
              </a:ext>
            </a:extLst>
          </p:cNvPr>
          <p:cNvSpPr/>
          <p:nvPr/>
        </p:nvSpPr>
        <p:spPr>
          <a:xfrm>
            <a:off x="4490227" y="5983586"/>
            <a:ext cx="228600" cy="347287"/>
          </a:xfrm>
          <a:prstGeom prst="downArrow">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FBCAC837-5229-4FA4-8F84-848322B914C7}"/>
              </a:ext>
            </a:extLst>
          </p:cNvPr>
          <p:cNvSpPr/>
          <p:nvPr/>
        </p:nvSpPr>
        <p:spPr>
          <a:xfrm>
            <a:off x="4469049" y="2004032"/>
            <a:ext cx="246434" cy="347287"/>
          </a:xfrm>
          <a:prstGeom prst="downArrow">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25" name="Arrow: Down 24">
            <a:extLst>
              <a:ext uri="{FF2B5EF4-FFF2-40B4-BE49-F238E27FC236}">
                <a16:creationId xmlns:a16="http://schemas.microsoft.com/office/drawing/2014/main" id="{DFC8085B-EDA1-4E27-AFFF-C6C35839D8BE}"/>
              </a:ext>
            </a:extLst>
          </p:cNvPr>
          <p:cNvSpPr/>
          <p:nvPr/>
        </p:nvSpPr>
        <p:spPr>
          <a:xfrm>
            <a:off x="4477966" y="1167783"/>
            <a:ext cx="228600" cy="347287"/>
          </a:xfrm>
          <a:prstGeom prst="downArrow">
            <a:avLst>
              <a:gd name="adj1" fmla="val 50000"/>
              <a:gd name="adj2" fmla="val 55602"/>
            </a:avLst>
          </a:prstGeom>
          <a:effectLst>
            <a:outerShdw blurRad="40000" dist="20000" dir="5400000" rotWithShape="0">
              <a:srgbClr val="000000">
                <a:alpha val="38000"/>
              </a:srgbClr>
            </a:outerShdw>
            <a:reflection blurRad="6350" stA="50000" endA="300" endPos="55500" dist="50800" dir="5400000" sy="-100000" algn="bl" rotWithShape="0"/>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70623569"/>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2485</TotalTime>
  <Words>1821</Words>
  <Application>Microsoft Office PowerPoint</Application>
  <PresentationFormat>On-screen Show (4:3)</PresentationFormat>
  <Paragraphs>259</Paragraphs>
  <Slides>35</Slides>
  <Notes>8</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Adobe Song Std L</vt:lpstr>
      <vt:lpstr>Algerian</vt:lpstr>
      <vt:lpstr>Arial</vt:lpstr>
      <vt:lpstr>Arial Black</vt:lpstr>
      <vt:lpstr>Calibri</vt:lpstr>
      <vt:lpstr>Calibri Light</vt:lpstr>
      <vt:lpstr>Nimbus Roman No9 L</vt:lpstr>
      <vt:lpstr>Tahoma</vt:lpstr>
      <vt:lpstr>Times New Roman</vt:lpstr>
      <vt:lpstr>Tw Cen MT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PRINCIPLE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MATERIALS USED</vt:lpstr>
      <vt:lpstr>PowerPoint Presentation</vt:lpstr>
      <vt:lpstr>PowerPoint Presentation</vt:lpstr>
      <vt:lpstr>PowerPoint Presentation</vt:lpstr>
      <vt:lpstr>PowerPoint Presentation</vt:lpstr>
      <vt:lpstr>Arduino uno R3(Micro-controller) used For controlling stepper motor</vt:lpstr>
      <vt:lpstr>PCB’s For Arduino</vt:lpstr>
      <vt:lpstr>PowerPoint Presentation</vt:lpstr>
      <vt:lpstr>Animation of Machine</vt:lpstr>
      <vt:lpstr>MATLAB INTEGRATION</vt:lpstr>
      <vt:lpstr>CALCULATIONS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Goel Vinit</dc:creator>
  <cp:lastModifiedBy>Aman</cp:lastModifiedBy>
  <cp:revision>618</cp:revision>
  <dcterms:created xsi:type="dcterms:W3CDTF">2006-08-16T00:00:00Z</dcterms:created>
  <dcterms:modified xsi:type="dcterms:W3CDTF">2022-05-04T23:22:12Z</dcterms:modified>
</cp:coreProperties>
</file>